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1"/>
  </p:notesMasterIdLst>
  <p:handoutMasterIdLst>
    <p:handoutMasterId r:id="rId32"/>
  </p:handoutMasterIdLst>
  <p:sldIdLst>
    <p:sldId id="348" r:id="rId2"/>
    <p:sldId id="287" r:id="rId3"/>
    <p:sldId id="257" r:id="rId4"/>
    <p:sldId id="295" r:id="rId5"/>
    <p:sldId id="294" r:id="rId6"/>
    <p:sldId id="298" r:id="rId7"/>
    <p:sldId id="299" r:id="rId8"/>
    <p:sldId id="300" r:id="rId9"/>
    <p:sldId id="301" r:id="rId10"/>
    <p:sldId id="283" r:id="rId11"/>
    <p:sldId id="341" r:id="rId12"/>
    <p:sldId id="342" r:id="rId13"/>
    <p:sldId id="303" r:id="rId14"/>
    <p:sldId id="343" r:id="rId15"/>
    <p:sldId id="321" r:id="rId16"/>
    <p:sldId id="320" r:id="rId17"/>
    <p:sldId id="330" r:id="rId18"/>
    <p:sldId id="331" r:id="rId19"/>
    <p:sldId id="322" r:id="rId20"/>
    <p:sldId id="326" r:id="rId21"/>
    <p:sldId id="329" r:id="rId22"/>
    <p:sldId id="344" r:id="rId23"/>
    <p:sldId id="327" r:id="rId24"/>
    <p:sldId id="345" r:id="rId25"/>
    <p:sldId id="346" r:id="rId26"/>
    <p:sldId id="324" r:id="rId27"/>
    <p:sldId id="325" r:id="rId28"/>
    <p:sldId id="333" r:id="rId29"/>
    <p:sldId id="347" r:id="rId30"/>
  </p:sldIdLst>
  <p:sldSz cx="9144000" cy="6858000" type="screen4x3"/>
  <p:notesSz cx="6797675" cy="9874250"/>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p15:clr>
            <a:srgbClr val="A4A3A4"/>
          </p15:clr>
        </p15:guide>
        <p15:guide id="2" pos="3127">
          <p15:clr>
            <a:srgbClr val="A4A3A4"/>
          </p15:clr>
        </p15:guide>
        <p15:guide id="3" orient="horz" pos="3110">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4971" autoAdjust="0"/>
  </p:normalViewPr>
  <p:slideViewPr>
    <p:cSldViewPr>
      <p:cViewPr varScale="1">
        <p:scale>
          <a:sx n="70" d="100"/>
          <a:sy n="70" d="100"/>
        </p:scale>
        <p:origin x="630" y="72"/>
      </p:cViewPr>
      <p:guideLst>
        <p:guide orient="horz" pos="2160"/>
        <p:guide pos="2880"/>
      </p:guideLst>
    </p:cSldViewPr>
  </p:slideViewPr>
  <p:outlineViewPr>
    <p:cViewPr>
      <p:scale>
        <a:sx n="33" d="100"/>
        <a:sy n="33" d="100"/>
      </p:scale>
      <p:origin x="0" y="8922"/>
    </p:cViewPr>
  </p:outlineViewPr>
  <p:notesTextViewPr>
    <p:cViewPr>
      <p:scale>
        <a:sx n="75" d="100"/>
        <a:sy n="75" d="100"/>
      </p:scale>
      <p:origin x="0" y="0"/>
    </p:cViewPr>
  </p:notesTextViewPr>
  <p:sorterViewPr>
    <p:cViewPr>
      <p:scale>
        <a:sx n="100" d="100"/>
        <a:sy n="100" d="100"/>
      </p:scale>
      <p:origin x="0" y="0"/>
    </p:cViewPr>
  </p:sorterViewPr>
  <p:notesViewPr>
    <p:cSldViewPr>
      <p:cViewPr>
        <p:scale>
          <a:sx n="200" d="100"/>
          <a:sy n="200" d="100"/>
        </p:scale>
        <p:origin x="2214" y="2622"/>
      </p:cViewPr>
      <p:guideLst>
        <p:guide orient="horz" pos="2141"/>
        <p:guide pos="3127"/>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Header Placeholder 1"/>
          <p:cNvSpPr>
            <a:spLocks noGrp="1"/>
          </p:cNvSpPr>
          <p:nvPr>
            <p:ph type="hdr" sz="quarter"/>
          </p:nvPr>
        </p:nvSpPr>
        <p:spPr bwMode="auto">
          <a:xfrm>
            <a:off x="1" y="1"/>
            <a:ext cx="2946400" cy="494187"/>
          </a:xfrm>
          <a:prstGeom prst="rect">
            <a:avLst/>
          </a:prstGeom>
          <a:noFill/>
          <a:ln w="9525">
            <a:noFill/>
            <a:miter lim="800000"/>
            <a:headEnd/>
            <a:tailEnd/>
          </a:ln>
        </p:spPr>
        <p:txBody>
          <a:bodyPr vert="horz" wrap="square" lIns="90727" tIns="45363" rIns="90727" bIns="45363" numCol="1" anchor="t" anchorCtr="0" compatLnSpc="1">
            <a:prstTxWarp prst="textNoShape">
              <a:avLst/>
            </a:prstTxWarp>
          </a:bodyPr>
          <a:lstStyle>
            <a:lvl1pPr>
              <a:defRPr sz="1200"/>
            </a:lvl1pPr>
          </a:lstStyle>
          <a:p>
            <a:endParaRPr lang="en-GB"/>
          </a:p>
        </p:txBody>
      </p:sp>
      <p:sp>
        <p:nvSpPr>
          <p:cNvPr id="16387" name="Date Placeholder 2"/>
          <p:cNvSpPr>
            <a:spLocks noGrp="1"/>
          </p:cNvSpPr>
          <p:nvPr>
            <p:ph type="dt" sz="quarter" idx="1"/>
          </p:nvPr>
        </p:nvSpPr>
        <p:spPr bwMode="auto">
          <a:xfrm>
            <a:off x="3849688" y="1"/>
            <a:ext cx="2946400" cy="494187"/>
          </a:xfrm>
          <a:prstGeom prst="rect">
            <a:avLst/>
          </a:prstGeom>
          <a:noFill/>
          <a:ln w="9525">
            <a:noFill/>
            <a:miter lim="800000"/>
            <a:headEnd/>
            <a:tailEnd/>
          </a:ln>
        </p:spPr>
        <p:txBody>
          <a:bodyPr vert="horz" wrap="square" lIns="90727" tIns="45363" rIns="90727" bIns="45363" numCol="1" anchor="t" anchorCtr="0" compatLnSpc="1">
            <a:prstTxWarp prst="textNoShape">
              <a:avLst/>
            </a:prstTxWarp>
          </a:bodyPr>
          <a:lstStyle>
            <a:lvl1pPr algn="r">
              <a:defRPr sz="1200"/>
            </a:lvl1pPr>
          </a:lstStyle>
          <a:p>
            <a:fld id="{D77F0947-6FAD-4F56-9D40-EBF146D37504}" type="datetimeFigureOut">
              <a:rPr lang="en-GB"/>
              <a:pPr/>
              <a:t>01/06/2016</a:t>
            </a:fld>
            <a:endParaRPr lang="en-GB"/>
          </a:p>
        </p:txBody>
      </p:sp>
      <p:sp>
        <p:nvSpPr>
          <p:cNvPr id="16388" name="Footer Placeholder 3"/>
          <p:cNvSpPr>
            <a:spLocks noGrp="1"/>
          </p:cNvSpPr>
          <p:nvPr>
            <p:ph type="ftr" sz="quarter" idx="2"/>
          </p:nvPr>
        </p:nvSpPr>
        <p:spPr bwMode="auto">
          <a:xfrm>
            <a:off x="1" y="9378485"/>
            <a:ext cx="2946400" cy="494187"/>
          </a:xfrm>
          <a:prstGeom prst="rect">
            <a:avLst/>
          </a:prstGeom>
          <a:noFill/>
          <a:ln w="9525">
            <a:noFill/>
            <a:miter lim="800000"/>
            <a:headEnd/>
            <a:tailEnd/>
          </a:ln>
        </p:spPr>
        <p:txBody>
          <a:bodyPr vert="horz" wrap="square" lIns="90727" tIns="45363" rIns="90727" bIns="45363" numCol="1" anchor="b" anchorCtr="0" compatLnSpc="1">
            <a:prstTxWarp prst="textNoShape">
              <a:avLst/>
            </a:prstTxWarp>
          </a:bodyPr>
          <a:lstStyle>
            <a:lvl1pPr>
              <a:defRPr sz="1200"/>
            </a:lvl1pPr>
          </a:lstStyle>
          <a:p>
            <a:endParaRPr lang="en-GB"/>
          </a:p>
        </p:txBody>
      </p:sp>
      <p:sp>
        <p:nvSpPr>
          <p:cNvPr id="16389" name="Slide Number Placeholder 4"/>
          <p:cNvSpPr>
            <a:spLocks noGrp="1"/>
          </p:cNvSpPr>
          <p:nvPr>
            <p:ph type="sldNum" sz="quarter" idx="3"/>
          </p:nvPr>
        </p:nvSpPr>
        <p:spPr bwMode="auto">
          <a:xfrm>
            <a:off x="3849688" y="9378485"/>
            <a:ext cx="2946400" cy="494187"/>
          </a:xfrm>
          <a:prstGeom prst="rect">
            <a:avLst/>
          </a:prstGeom>
          <a:noFill/>
          <a:ln w="9525">
            <a:noFill/>
            <a:miter lim="800000"/>
            <a:headEnd/>
            <a:tailEnd/>
          </a:ln>
        </p:spPr>
        <p:txBody>
          <a:bodyPr vert="horz" wrap="square" lIns="90727" tIns="45363" rIns="90727" bIns="45363" numCol="1" anchor="b" anchorCtr="0" compatLnSpc="1">
            <a:prstTxWarp prst="textNoShape">
              <a:avLst/>
            </a:prstTxWarp>
          </a:bodyPr>
          <a:lstStyle>
            <a:lvl1pPr algn="r">
              <a:defRPr sz="1200"/>
            </a:lvl1pPr>
          </a:lstStyle>
          <a:p>
            <a:fld id="{F544DC6B-715A-4F73-A824-F5F7FF3B9337}" type="slidenum">
              <a:rPr lang="en-GB"/>
              <a:pPr/>
              <a:t>‹#›</a:t>
            </a:fld>
            <a:endParaRPr lang="en-GB"/>
          </a:p>
        </p:txBody>
      </p:sp>
    </p:spTree>
    <p:extLst>
      <p:ext uri="{BB962C8B-B14F-4D97-AF65-F5344CB8AC3E}">
        <p14:creationId xmlns:p14="http://schemas.microsoft.com/office/powerpoint/2010/main" val="912364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2" name="Shape 2"/>
          <p:cNvSpPr txBox="1">
            <a:spLocks noGrp="1"/>
          </p:cNvSpPr>
          <p:nvPr>
            <p:ph type="hdr" idx="2"/>
          </p:nvPr>
        </p:nvSpPr>
        <p:spPr bwMode="auto">
          <a:xfrm>
            <a:off x="1" y="1"/>
            <a:ext cx="2946400" cy="494187"/>
          </a:xfrm>
          <a:prstGeom prst="rect">
            <a:avLst/>
          </a:prstGeom>
          <a:noFill/>
          <a:ln w="9525">
            <a:noFill/>
            <a:miter lim="800000"/>
            <a:headEnd/>
            <a:tailEnd/>
          </a:ln>
        </p:spPr>
        <p:txBody>
          <a:bodyPr vert="horz" wrap="square" lIns="90712" tIns="90712" rIns="90712" bIns="90712" numCol="1" anchor="t" anchorCtr="0" compatLnSpc="1">
            <a:prstTxWarp prst="textNoShape">
              <a:avLst/>
            </a:prstTxWarp>
          </a:bodyPr>
          <a:lstStyle>
            <a:lvl1pPr>
              <a:defRPr/>
            </a:lvl1pPr>
          </a:lstStyle>
          <a:p>
            <a:endParaRPr lang="en-GB"/>
          </a:p>
        </p:txBody>
      </p:sp>
      <p:sp>
        <p:nvSpPr>
          <p:cNvPr id="15363" name="Shape 3"/>
          <p:cNvSpPr txBox="1">
            <a:spLocks noGrp="1"/>
          </p:cNvSpPr>
          <p:nvPr/>
        </p:nvSpPr>
        <p:spPr bwMode="auto">
          <a:xfrm>
            <a:off x="3849688" y="1"/>
            <a:ext cx="2946400" cy="494187"/>
          </a:xfrm>
          <a:prstGeom prst="rect">
            <a:avLst/>
          </a:prstGeom>
          <a:noFill/>
          <a:ln w="9525">
            <a:noFill/>
            <a:miter lim="800000"/>
            <a:headEnd/>
            <a:tailEnd/>
          </a:ln>
        </p:spPr>
        <p:txBody>
          <a:bodyPr lIns="90712" tIns="90712" rIns="90712" bIns="90712"/>
          <a:lstStyle/>
          <a:p>
            <a:endParaRPr lang="en-GB"/>
          </a:p>
        </p:txBody>
      </p:sp>
      <p:sp>
        <p:nvSpPr>
          <p:cNvPr id="15364" name="Shape 4"/>
          <p:cNvSpPr>
            <a:spLocks noGrp="1" noRot="1" noChangeAspect="1"/>
          </p:cNvSpPr>
          <p:nvPr>
            <p:ph type="sldImg" idx="3"/>
          </p:nvPr>
        </p:nvSpPr>
        <p:spPr bwMode="auto">
          <a:xfrm>
            <a:off x="930275" y="741363"/>
            <a:ext cx="4937125" cy="3702050"/>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lim="800000"/>
            <a:headEnd type="none" w="med" len="med"/>
            <a:tailEnd type="none" w="med" len="med"/>
          </a:ln>
        </p:spPr>
      </p:sp>
      <p:sp>
        <p:nvSpPr>
          <p:cNvPr id="15365" name="Shape 6"/>
          <p:cNvSpPr txBox="1">
            <a:spLocks noGrp="1"/>
          </p:cNvSpPr>
          <p:nvPr/>
        </p:nvSpPr>
        <p:spPr bwMode="auto">
          <a:xfrm>
            <a:off x="1" y="9378485"/>
            <a:ext cx="2946400" cy="494187"/>
          </a:xfrm>
          <a:prstGeom prst="rect">
            <a:avLst/>
          </a:prstGeom>
          <a:noFill/>
          <a:ln w="9525">
            <a:noFill/>
            <a:miter lim="800000"/>
            <a:headEnd/>
            <a:tailEnd/>
          </a:ln>
        </p:spPr>
        <p:txBody>
          <a:bodyPr lIns="90712" tIns="90712" rIns="90712" bIns="90712" anchor="b"/>
          <a:lstStyle/>
          <a:p>
            <a:endParaRPr lang="en-GB"/>
          </a:p>
        </p:txBody>
      </p:sp>
      <p:sp>
        <p:nvSpPr>
          <p:cNvPr id="7" name="Shape 7"/>
          <p:cNvSpPr txBox="1">
            <a:spLocks noGrp="1"/>
          </p:cNvSpPr>
          <p:nvPr>
            <p:ph type="sldNum" idx="12"/>
          </p:nvPr>
        </p:nvSpPr>
        <p:spPr>
          <a:xfrm>
            <a:off x="3849688" y="9378485"/>
            <a:ext cx="2946400" cy="494187"/>
          </a:xfrm>
          <a:prstGeom prst="rect">
            <a:avLst/>
          </a:prstGeom>
          <a:noFill/>
          <a:ln>
            <a:noFill/>
          </a:ln>
        </p:spPr>
        <p:txBody>
          <a:bodyPr vert="horz" wrap="square" lIns="90712" tIns="90712" rIns="90712" bIns="90712" numCol="1" anchor="b" anchorCtr="0" compatLnSpc="1">
            <a:prstTxWarp prst="textNoShape">
              <a:avLst/>
            </a:prstTxWarp>
            <a:noAutofit/>
          </a:bodyPr>
          <a:lstStyle>
            <a:lvl1pPr indent="-88207">
              <a:buClr>
                <a:srgbClr val="000000"/>
              </a:buClr>
              <a:buFont typeface="Arial" charset="0"/>
              <a:buChar char="●"/>
              <a:defRPr/>
            </a:lvl1pPr>
            <a:lvl2pPr lvl="1" indent="-88207">
              <a:buClr>
                <a:srgbClr val="000000"/>
              </a:buClr>
              <a:buFont typeface="Courier New" pitchFamily="49" charset="0"/>
              <a:buChar char="o"/>
              <a:defRPr/>
            </a:lvl2pPr>
            <a:lvl3pPr lvl="2" indent="-88207">
              <a:buClr>
                <a:srgbClr val="000000"/>
              </a:buClr>
              <a:buFont typeface="Wingdings" pitchFamily="2" charset="2"/>
              <a:buChar char="§"/>
              <a:defRPr/>
            </a:lvl3pPr>
            <a:lvl4pPr lvl="3" indent="-88207">
              <a:buClr>
                <a:srgbClr val="000000"/>
              </a:buClr>
              <a:buFont typeface="Arial" charset="0"/>
              <a:buChar char="●"/>
              <a:defRPr/>
            </a:lvl4pPr>
            <a:lvl5pPr lvl="4" indent="-88207">
              <a:buClr>
                <a:srgbClr val="000000"/>
              </a:buClr>
              <a:buFont typeface="Wingdings" pitchFamily="2" charset="2"/>
              <a:buChar char="§"/>
              <a:defRPr/>
            </a:lvl5pPr>
          </a:lstStyle>
          <a:p>
            <a:endParaRPr lang="en-GB"/>
          </a:p>
          <a:p>
            <a:pPr lvl="1"/>
            <a:endParaRPr lang="en-GB"/>
          </a:p>
          <a:p>
            <a:pPr lvl="2"/>
            <a:endParaRPr lang="en-GB"/>
          </a:p>
          <a:p>
            <a:pPr lvl="3"/>
            <a:endParaRPr lang="en-GB"/>
          </a:p>
          <a:p>
            <a:pPr lvl="4">
              <a:buFont typeface="Courier New" pitchFamily="49" charset="0"/>
              <a:buChar char="o"/>
            </a:pPr>
            <a:endParaRPr lang="en-GB"/>
          </a:p>
          <a:p>
            <a:pPr lvl="4"/>
            <a:endParaRPr lang="en-GB"/>
          </a:p>
          <a:p>
            <a:pPr lvl="4">
              <a:buFont typeface="Arial" charset="0"/>
              <a:buChar char="●"/>
            </a:pPr>
            <a:endParaRPr lang="en-GB"/>
          </a:p>
          <a:p>
            <a:pPr lvl="4">
              <a:buFont typeface="Courier New" pitchFamily="49" charset="0"/>
              <a:buChar char="o"/>
            </a:pPr>
            <a:endParaRPr lang="en-GB"/>
          </a:p>
          <a:p>
            <a:pPr lvl="4"/>
            <a:endParaRPr lang="en-GB"/>
          </a:p>
        </p:txBody>
      </p:sp>
    </p:spTree>
    <p:extLst>
      <p:ext uri="{BB962C8B-B14F-4D97-AF65-F5344CB8AC3E}">
        <p14:creationId xmlns:p14="http://schemas.microsoft.com/office/powerpoint/2010/main" val="15709114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fld id="{EBAB8BAB-3E27-4D5B-81F9-C7B8A63D5B85}" type="slidenum">
              <a:rPr lang="en-GB" altLang="en-US" sz="1200"/>
              <a:pPr/>
              <a:t>1</a:t>
            </a:fld>
            <a:endParaRPr lang="en-GB" altLang="en-US"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680254" y="4690269"/>
            <a:ext cx="5437168" cy="4443413"/>
          </a:xfrm>
          <a:prstGeom prst="rect">
            <a:avLst/>
          </a:prstGeom>
          <a:noFill/>
        </p:spPr>
        <p:txBody>
          <a:bodyPr/>
          <a:lstStyle/>
          <a:p>
            <a:pPr eaLnBrk="1" hangingPunct="1"/>
            <a:endParaRPr lang="en-US" altLang="en-US" smtClean="0"/>
          </a:p>
        </p:txBody>
      </p:sp>
    </p:spTree>
    <p:extLst>
      <p:ext uri="{BB962C8B-B14F-4D97-AF65-F5344CB8AC3E}">
        <p14:creationId xmlns:p14="http://schemas.microsoft.com/office/powerpoint/2010/main" val="3446047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333" y="4690384"/>
            <a:ext cx="5439010" cy="4443644"/>
          </a:xfrm>
          <a:prstGeom prst="rect">
            <a:avLst/>
          </a:prstGeom>
        </p:spPr>
        <p:txBody>
          <a:bodyPr lIns="90727" tIns="45363" rIns="90727" bIns="45363"/>
          <a:lstStyle/>
          <a:p>
            <a:endParaRPr lang="en-GB"/>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2359495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333" y="4690384"/>
            <a:ext cx="5439010" cy="4443644"/>
          </a:xfrm>
          <a:prstGeom prst="rect">
            <a:avLst/>
          </a:prstGeom>
        </p:spPr>
        <p:txBody>
          <a:bodyPr lIns="90727" tIns="45363" rIns="90727" bIns="45363"/>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1758406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679452" y="4690824"/>
            <a:ext cx="5438775" cy="4442939"/>
          </a:xfrm>
          <a:prstGeom prst="rect">
            <a:avLst/>
          </a:prstGeom>
          <a:noFill/>
        </p:spPr>
        <p:txBody>
          <a:bodyPr lIns="90727" tIns="45363" rIns="90727" bIns="45363"/>
          <a:lstStyle/>
          <a:p>
            <a:pPr>
              <a:lnSpc>
                <a:spcPct val="90000"/>
              </a:lnSpc>
            </a:pPr>
            <a:r>
              <a:rPr lang="en-GB" altLang="en-US" sz="900"/>
              <a:t>Messages for our young people</a:t>
            </a:r>
            <a:endParaRPr lang="en-US" altLang="en-US" sz="900"/>
          </a:p>
          <a:p>
            <a:pPr>
              <a:lnSpc>
                <a:spcPct val="90000"/>
              </a:lnSpc>
            </a:pPr>
            <a:endParaRPr lang="en-US" altLang="en-US" sz="900"/>
          </a:p>
          <a:p>
            <a:pPr>
              <a:lnSpc>
                <a:spcPct val="90000"/>
              </a:lnSpc>
            </a:pPr>
            <a:r>
              <a:rPr lang="en-US" altLang="en-US" sz="900"/>
              <a:t>Relationships play out online and offline at the same time for many young people</a:t>
            </a:r>
          </a:p>
          <a:p>
            <a:pPr>
              <a:lnSpc>
                <a:spcPct val="90000"/>
              </a:lnSpc>
            </a:pPr>
            <a:r>
              <a:rPr lang="en-US" altLang="en-US" sz="900"/>
              <a:t>Be respectful of other people’s privacy</a:t>
            </a:r>
          </a:p>
          <a:p>
            <a:pPr>
              <a:lnSpc>
                <a:spcPct val="90000"/>
              </a:lnSpc>
            </a:pPr>
            <a:r>
              <a:rPr lang="en-US" altLang="en-US" sz="900"/>
              <a:t>Protect your personal information</a:t>
            </a:r>
          </a:p>
          <a:p>
            <a:pPr>
              <a:lnSpc>
                <a:spcPct val="90000"/>
              </a:lnSpc>
            </a:pPr>
            <a:r>
              <a:rPr lang="en-US" altLang="en-US" sz="900"/>
              <a:t>If you wouldn’t say it - don’t send it!</a:t>
            </a:r>
          </a:p>
          <a:p>
            <a:pPr>
              <a:lnSpc>
                <a:spcPct val="90000"/>
              </a:lnSpc>
            </a:pPr>
            <a:r>
              <a:rPr lang="en-US" altLang="en-US" sz="900"/>
              <a:t>Everything you send can be traced</a:t>
            </a:r>
          </a:p>
          <a:p>
            <a:pPr>
              <a:lnSpc>
                <a:spcPct val="90000"/>
              </a:lnSpc>
            </a:pPr>
            <a:r>
              <a:rPr lang="en-US" altLang="en-US" sz="900"/>
              <a:t>Be respectful in everything you do</a:t>
            </a:r>
          </a:p>
          <a:p>
            <a:pPr>
              <a:lnSpc>
                <a:spcPct val="80000"/>
              </a:lnSpc>
            </a:pPr>
            <a:endParaRPr lang="en-US" altLang="en-US" sz="900"/>
          </a:p>
        </p:txBody>
      </p:sp>
    </p:spTree>
    <p:extLst>
      <p:ext uri="{BB962C8B-B14F-4D97-AF65-F5344CB8AC3E}">
        <p14:creationId xmlns:p14="http://schemas.microsoft.com/office/powerpoint/2010/main" val="3317318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333" y="4690384"/>
            <a:ext cx="5439010" cy="4443644"/>
          </a:xfrm>
          <a:prstGeom prst="rect">
            <a:avLst/>
          </a:prstGeom>
        </p:spPr>
        <p:txBody>
          <a:bodyPr lIns="90727" tIns="45363" rIns="90727" bIns="45363"/>
          <a:lstStyle/>
          <a:p>
            <a:endParaRPr lang="en-GB"/>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3440151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91063"/>
            <a:ext cx="5438775" cy="4443412"/>
          </a:xfrm>
          <a:prstGeom prst="rect">
            <a:avLst/>
          </a:prstGeom>
        </p:spPr>
        <p:txBody>
          <a:bodyPr/>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3787264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91063"/>
            <a:ext cx="5438775" cy="4443412"/>
          </a:xfrm>
          <a:prstGeom prst="rect">
            <a:avLst/>
          </a:prstGeom>
        </p:spPr>
        <p:txBody>
          <a:bodyPr/>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4286711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fld id="{C4DC1024-491C-4450-BFC2-F769F1581FDD}" type="slidenum">
              <a:rPr lang="en-GB" altLang="en-US" sz="1200"/>
              <a:pPr/>
              <a:t>22</a:t>
            </a:fld>
            <a:endParaRPr lang="en-GB" altLang="en-US" sz="1200"/>
          </a:p>
        </p:txBody>
      </p:sp>
      <p:sp>
        <p:nvSpPr>
          <p:cNvPr id="9219" name="Rectangle 2"/>
          <p:cNvSpPr>
            <a:spLocks noGrp="1" noRot="1" noChangeAspect="1" noChangeArrowheads="1" noTextEdit="1"/>
          </p:cNvSpPr>
          <p:nvPr>
            <p:ph type="sldImg"/>
          </p:nvPr>
        </p:nvSpPr>
        <p:spPr>
          <a:xfrm>
            <a:off x="914400" y="739775"/>
            <a:ext cx="4935538" cy="3702050"/>
          </a:xfrm>
          <a:ln/>
        </p:spPr>
      </p:sp>
      <p:sp>
        <p:nvSpPr>
          <p:cNvPr id="9220" name="Rectangle 3"/>
          <p:cNvSpPr>
            <a:spLocks noGrp="1" noChangeArrowheads="1"/>
          </p:cNvSpPr>
          <p:nvPr>
            <p:ph type="body" idx="1"/>
          </p:nvPr>
        </p:nvSpPr>
        <p:spPr>
          <a:xfrm>
            <a:off x="680254" y="4690269"/>
            <a:ext cx="5437168" cy="4443413"/>
          </a:xfrm>
          <a:prstGeom prst="rect">
            <a:avLst/>
          </a:prstGeom>
          <a:noFill/>
        </p:spPr>
        <p:txBody>
          <a:bodyPr/>
          <a:lstStyle/>
          <a:p>
            <a:pPr eaLnBrk="1" hangingPunct="1"/>
            <a:r>
              <a:rPr lang="en-GB" altLang="en-US" smtClean="0"/>
              <a:t>It’s been another busy year and i think there have been lots of highlights:</a:t>
            </a:r>
          </a:p>
          <a:p>
            <a:pPr eaLnBrk="1" hangingPunct="1">
              <a:buFontTx/>
              <a:buChar char="•"/>
            </a:pPr>
            <a:r>
              <a:rPr lang="en-GB" altLang="en-US" smtClean="0"/>
              <a:t>You can make a difference – as a message, conference theme and as a campaign – has been really successful</a:t>
            </a:r>
          </a:p>
          <a:p>
            <a:pPr eaLnBrk="1" hangingPunct="1">
              <a:buFontTx/>
              <a:buChar char="•"/>
            </a:pPr>
            <a:r>
              <a:rPr lang="en-GB" altLang="en-US" smtClean="0"/>
              <a:t>The training videos worked out really well – a lot of time was spent working with SYT and Urbancroft to get them right and I think they’ve turned out really well – especially the Allan’s Primary section!</a:t>
            </a:r>
          </a:p>
          <a:p>
            <a:pPr eaLnBrk="1" hangingPunct="1">
              <a:buFontTx/>
              <a:buChar char="•"/>
            </a:pPr>
            <a:r>
              <a:rPr lang="en-GB" altLang="en-US" smtClean="0"/>
              <a:t>Campaigns have been successful again – and are probably the area of work I enjoy the most</a:t>
            </a:r>
          </a:p>
          <a:p>
            <a:pPr eaLnBrk="1" hangingPunct="1">
              <a:buFontTx/>
              <a:buChar char="•"/>
            </a:pPr>
            <a:r>
              <a:rPr lang="en-GB" altLang="en-US" smtClean="0"/>
              <a:t>The conference was fantastic with input from CYP and the feedback was really positive</a:t>
            </a:r>
          </a:p>
          <a:p>
            <a:pPr eaLnBrk="1" hangingPunct="1">
              <a:buFontTx/>
              <a:buChar char="•"/>
            </a:pPr>
            <a:r>
              <a:rPr lang="en-GB" altLang="en-US" smtClean="0"/>
              <a:t>Cinema advert – because it was our first</a:t>
            </a:r>
          </a:p>
          <a:p>
            <a:pPr eaLnBrk="1" hangingPunct="1">
              <a:buFontTx/>
              <a:buChar char="•"/>
            </a:pPr>
            <a:r>
              <a:rPr lang="en-GB" altLang="en-US" smtClean="0"/>
              <a:t>Drama</a:t>
            </a:r>
          </a:p>
          <a:p>
            <a:pPr eaLnBrk="1" hangingPunct="1">
              <a:buFontTx/>
              <a:buChar char="•"/>
            </a:pPr>
            <a:r>
              <a:rPr lang="en-GB" altLang="en-US" smtClean="0"/>
              <a:t>ABW – always a joy!</a:t>
            </a:r>
          </a:p>
          <a:p>
            <a:pPr eaLnBrk="1" hangingPunct="1">
              <a:buFontTx/>
              <a:buChar char="•"/>
            </a:pPr>
            <a:r>
              <a:rPr lang="en-GB" altLang="en-US" smtClean="0"/>
              <a:t>New respectme team</a:t>
            </a:r>
          </a:p>
        </p:txBody>
      </p:sp>
    </p:spTree>
    <p:extLst>
      <p:ext uri="{BB962C8B-B14F-4D97-AF65-F5344CB8AC3E}">
        <p14:creationId xmlns:p14="http://schemas.microsoft.com/office/powerpoint/2010/main" val="507697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91063"/>
            <a:ext cx="5438775" cy="4443412"/>
          </a:xfrm>
          <a:prstGeom prst="rect">
            <a:avLst/>
          </a:prstGeom>
        </p:spPr>
        <p:txBody>
          <a:bodyPr/>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1715047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91063"/>
            <a:ext cx="5438775" cy="4443412"/>
          </a:xfrm>
          <a:prstGeom prst="rect">
            <a:avLst/>
          </a:prstGeom>
        </p:spPr>
        <p:txBody>
          <a:bodyPr/>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1307463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91063"/>
            <a:ext cx="5438775" cy="4443412"/>
          </a:xfrm>
          <a:prstGeom prst="rect">
            <a:avLst/>
          </a:prstGeom>
        </p:spPr>
        <p:txBody>
          <a:bodyPr/>
          <a:lstStyle/>
          <a:p>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1317129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lvl1pPr defTabSz="915144">
              <a:defRPr sz="2200">
                <a:solidFill>
                  <a:schemeClr val="tx1"/>
                </a:solidFill>
                <a:latin typeface="Arial" charset="0"/>
              </a:defRPr>
            </a:lvl1pPr>
            <a:lvl2pPr marL="743455" indent="-285097" defTabSz="915144">
              <a:defRPr sz="2200">
                <a:solidFill>
                  <a:schemeClr val="tx1"/>
                </a:solidFill>
                <a:latin typeface="Arial" charset="0"/>
              </a:defRPr>
            </a:lvl2pPr>
            <a:lvl3pPr marL="1145111" indent="-229967" defTabSz="915144">
              <a:defRPr sz="2200">
                <a:solidFill>
                  <a:schemeClr val="tx1"/>
                </a:solidFill>
                <a:latin typeface="Arial" charset="0"/>
              </a:defRPr>
            </a:lvl3pPr>
            <a:lvl4pPr marL="1601895" indent="-228393" defTabSz="915144">
              <a:defRPr sz="2200">
                <a:solidFill>
                  <a:schemeClr val="tx1"/>
                </a:solidFill>
                <a:latin typeface="Arial" charset="0"/>
              </a:defRPr>
            </a:lvl4pPr>
            <a:lvl5pPr marL="2060254" indent="-228393" defTabSz="915144">
              <a:defRPr sz="2200">
                <a:solidFill>
                  <a:schemeClr val="tx1"/>
                </a:solidFill>
                <a:latin typeface="Arial" charset="0"/>
              </a:defRPr>
            </a:lvl5pPr>
            <a:lvl6pPr marL="2513888" indent="-228393" defTabSz="915144" eaLnBrk="0" fontAlgn="base" hangingPunct="0">
              <a:spcBef>
                <a:spcPct val="0"/>
              </a:spcBef>
              <a:spcAft>
                <a:spcPct val="0"/>
              </a:spcAft>
              <a:defRPr sz="2200">
                <a:solidFill>
                  <a:schemeClr val="tx1"/>
                </a:solidFill>
                <a:latin typeface="Arial" charset="0"/>
              </a:defRPr>
            </a:lvl6pPr>
            <a:lvl7pPr marL="2967521" indent="-228393" defTabSz="915144" eaLnBrk="0" fontAlgn="base" hangingPunct="0">
              <a:spcBef>
                <a:spcPct val="0"/>
              </a:spcBef>
              <a:spcAft>
                <a:spcPct val="0"/>
              </a:spcAft>
              <a:defRPr sz="2200">
                <a:solidFill>
                  <a:schemeClr val="tx1"/>
                </a:solidFill>
                <a:latin typeface="Arial" charset="0"/>
              </a:defRPr>
            </a:lvl7pPr>
            <a:lvl8pPr marL="3421155" indent="-228393" defTabSz="915144" eaLnBrk="0" fontAlgn="base" hangingPunct="0">
              <a:spcBef>
                <a:spcPct val="0"/>
              </a:spcBef>
              <a:spcAft>
                <a:spcPct val="0"/>
              </a:spcAft>
              <a:defRPr sz="2200">
                <a:solidFill>
                  <a:schemeClr val="tx1"/>
                </a:solidFill>
                <a:latin typeface="Arial" charset="0"/>
              </a:defRPr>
            </a:lvl8pPr>
            <a:lvl9pPr marL="3874789" indent="-228393" defTabSz="915144" eaLnBrk="0" fontAlgn="base" hangingPunct="0">
              <a:spcBef>
                <a:spcPct val="0"/>
              </a:spcBef>
              <a:spcAft>
                <a:spcPct val="0"/>
              </a:spcAft>
              <a:defRPr sz="2200">
                <a:solidFill>
                  <a:schemeClr val="tx1"/>
                </a:solidFill>
                <a:latin typeface="Arial" charset="0"/>
              </a:defRPr>
            </a:lvl9pPr>
          </a:lstStyle>
          <a:p>
            <a:fld id="{A1B4DD22-A79F-4C7C-9587-9A95AD6E13FE}" type="slidenum">
              <a:rPr lang="en-GB" altLang="en-US" sz="1200"/>
              <a:pPr/>
              <a:t>2</a:t>
            </a:fld>
            <a:endParaRPr lang="en-GB"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679452" y="4690824"/>
            <a:ext cx="5438775" cy="4442939"/>
          </a:xfrm>
          <a:prstGeom prst="rect">
            <a:avLst/>
          </a:prstGeom>
        </p:spPr>
        <p:txBody>
          <a:bodyPr lIns="90727" tIns="45363" rIns="90727" bIns="45363"/>
          <a:lstStyle/>
          <a:p>
            <a:pPr eaLnBrk="1" hangingPunct="1"/>
            <a:endParaRPr lang="en-US" altLang="en-US" smtClean="0"/>
          </a:p>
        </p:txBody>
      </p:sp>
    </p:spTree>
    <p:extLst>
      <p:ext uri="{BB962C8B-B14F-4D97-AF65-F5344CB8AC3E}">
        <p14:creationId xmlns:p14="http://schemas.microsoft.com/office/powerpoint/2010/main" val="1714601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fld id="{98ED604A-1B10-4CF2-9068-AEDEAFD1A45A}" type="slidenum">
              <a:rPr lang="en-GB" altLang="en-US" sz="1200"/>
              <a:pPr/>
              <a:t>29</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680254" y="4690269"/>
            <a:ext cx="5437168" cy="4443413"/>
          </a:xfrm>
          <a:prstGeom prst="rect">
            <a:avLst/>
          </a:prstGeom>
          <a:noFill/>
        </p:spPr>
        <p:txBody>
          <a:bodyPr/>
          <a:lstStyle/>
          <a:p>
            <a:pPr eaLnBrk="1" hangingPunct="1"/>
            <a:endParaRPr lang="en-US" altLang="en-US" smtClean="0"/>
          </a:p>
        </p:txBody>
      </p:sp>
    </p:spTree>
    <p:extLst>
      <p:ext uri="{BB962C8B-B14F-4D97-AF65-F5344CB8AC3E}">
        <p14:creationId xmlns:p14="http://schemas.microsoft.com/office/powerpoint/2010/main" val="1870953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Shape 99"/>
          <p:cNvSpPr txBox="1">
            <a:spLocks noChangeArrowheads="1"/>
          </p:cNvSpPr>
          <p:nvPr/>
        </p:nvSpPr>
        <p:spPr bwMode="auto">
          <a:xfrm>
            <a:off x="3849688" y="9378485"/>
            <a:ext cx="2946400" cy="494187"/>
          </a:xfrm>
          <a:prstGeom prst="rect">
            <a:avLst/>
          </a:prstGeom>
          <a:noFill/>
          <a:ln w="9525">
            <a:noFill/>
            <a:miter lim="800000"/>
            <a:headEnd/>
            <a:tailEnd/>
          </a:ln>
        </p:spPr>
        <p:txBody>
          <a:bodyPr lIns="91580" tIns="45790" rIns="91580" bIns="45790" anchor="b"/>
          <a:lstStyle/>
          <a:p>
            <a:pPr algn="r">
              <a:buClr>
                <a:srgbClr val="000000"/>
              </a:buClr>
              <a:buSzPct val="25000"/>
              <a:buFont typeface="Arial" charset="0"/>
              <a:buNone/>
            </a:pPr>
            <a:r>
              <a:rPr lang="en-US"/>
              <a:t> </a:t>
            </a:r>
          </a:p>
        </p:txBody>
      </p:sp>
      <p:sp>
        <p:nvSpPr>
          <p:cNvPr id="22530" name="Shape 100"/>
          <p:cNvSpPr>
            <a:spLocks noGrp="1" noRot="1" noChangeAspect="1"/>
          </p:cNvSpPr>
          <p:nvPr>
            <p:ph type="sldImg" idx="2"/>
          </p:nvPr>
        </p:nvSpPr>
        <p:spPr>
          <a:noFill/>
          <a:ln>
            <a:noFill/>
          </a:ln>
        </p:spPr>
      </p:sp>
      <p:sp>
        <p:nvSpPr>
          <p:cNvPr id="22531" name="Shape 101"/>
          <p:cNvSpPr txBox="1">
            <a:spLocks noGrp="1"/>
          </p:cNvSpPr>
          <p:nvPr>
            <p:ph type="body" idx="1"/>
          </p:nvPr>
        </p:nvSpPr>
        <p:spPr bwMode="auto">
          <a:xfrm>
            <a:off x="681038" y="4690824"/>
            <a:ext cx="5435600" cy="4442939"/>
          </a:xfrm>
          <a:prstGeom prst="rect">
            <a:avLst/>
          </a:prstGeom>
          <a:noFill/>
          <a:ln>
            <a:miter lim="800000"/>
            <a:headEnd/>
            <a:tailEnd/>
          </a:ln>
        </p:spPr>
        <p:txBody>
          <a:bodyPr lIns="91580" tIns="45790" rIns="91580" bIns="45790"/>
          <a:lstStyle/>
          <a:p>
            <a:r>
              <a:rPr lang="en-GB" altLang="en-US" dirty="0" smtClean="0">
                <a:solidFill>
                  <a:srgbClr val="000000"/>
                </a:solidFill>
                <a:ea typeface="MS PGothic" pitchFamily="34" charset="-128"/>
              </a:rPr>
              <a:t>This is not an exhaustive list.  It is important to take into account impact when defining bullying behaviour.  It is behaviour which leaves people feeling helpless, frightened, anxious, depressed, demeaned.  Actions can affect people in different ways and this should be taken into consideration.</a:t>
            </a:r>
          </a:p>
          <a:p>
            <a:endParaRPr lang="en-GB" altLang="en-US" dirty="0" smtClean="0">
              <a:solidFill>
                <a:srgbClr val="000000"/>
              </a:solidFill>
              <a:ea typeface="MS PGothic" pitchFamily="34" charset="-128"/>
            </a:endParaRPr>
          </a:p>
          <a:p>
            <a:r>
              <a:rPr lang="en-GB" altLang="en-US" dirty="0" smtClean="0">
                <a:solidFill>
                  <a:srgbClr val="000000"/>
                </a:solidFill>
                <a:ea typeface="MS PGothic" pitchFamily="34" charset="-128"/>
              </a:rPr>
              <a:t>We use this simplified version for a lot of the work we do</a:t>
            </a:r>
          </a:p>
          <a:p>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How would you sum up the root causes of bullying?</a:t>
            </a:r>
          </a:p>
          <a:p>
            <a:pPr eaLnBrk="0" hangingPunct="0"/>
            <a:r>
              <a:rPr lang="en-GB" altLang="en-US" dirty="0" smtClean="0">
                <a:solidFill>
                  <a:srgbClr val="000000"/>
                </a:solidFill>
                <a:ea typeface="MS PGothic" pitchFamily="34" charset="-128"/>
              </a:rPr>
              <a:t>Bullying is about relationships - when they aren't working, or they're not built on respect, bullying flourishes</a:t>
            </a:r>
          </a:p>
          <a:p>
            <a:pPr>
              <a:spcBef>
                <a:spcPct val="0"/>
              </a:spcBef>
            </a:pPr>
            <a:endParaRPr lang="en-GB" sz="1800" dirty="0"/>
          </a:p>
          <a:p>
            <a:pPr>
              <a:spcBef>
                <a:spcPct val="0"/>
              </a:spcBef>
            </a:pPr>
            <a:endParaRPr lang="en-GB" sz="1800" dirty="0"/>
          </a:p>
        </p:txBody>
      </p:sp>
    </p:spTree>
    <p:extLst>
      <p:ext uri="{BB962C8B-B14F-4D97-AF65-F5344CB8AC3E}">
        <p14:creationId xmlns:p14="http://schemas.microsoft.com/office/powerpoint/2010/main" val="3053808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xfrm>
            <a:off x="679452" y="4690824"/>
            <a:ext cx="5438775" cy="4442939"/>
          </a:xfrm>
          <a:prstGeom prst="rect">
            <a:avLst/>
          </a:prstGeom>
          <a:noFill/>
        </p:spPr>
        <p:txBody>
          <a:bodyPr lIns="90727" tIns="45363" rIns="90727" bIns="45363"/>
          <a:lstStyle/>
          <a:p>
            <a:r>
              <a:rPr lang="en-GB" altLang="en-US" dirty="0" smtClean="0"/>
              <a:t>This includes behaviour online – </a:t>
            </a:r>
            <a:r>
              <a:rPr lang="en-GB" altLang="en-US" dirty="0" err="1" smtClean="0"/>
              <a:t>cyberbullying</a:t>
            </a:r>
            <a:r>
              <a:rPr lang="en-GB" altLang="en-US" dirty="0" smtClean="0"/>
              <a:t> or online bullying is not a completely separate phenomenon</a:t>
            </a:r>
          </a:p>
          <a:p>
            <a:endParaRPr lang="en-GB" altLang="en-US" dirty="0" smtClean="0"/>
          </a:p>
          <a:p>
            <a:r>
              <a:rPr lang="en-GB" altLang="en-US" dirty="0" smtClean="0"/>
              <a:t>It s another place bullying happens and frequently happens face to face, behind your back and online</a:t>
            </a:r>
          </a:p>
          <a:p>
            <a:endParaRPr lang="en-GB" altLang="en-US" dirty="0" smtClean="0"/>
          </a:p>
          <a:p>
            <a:endParaRPr lang="en-GB" altLang="en-US" dirty="0" smtClean="0"/>
          </a:p>
          <a:p>
            <a:endParaRPr lang="en-GB" altLang="en-US" dirty="0" smtClean="0"/>
          </a:p>
        </p:txBody>
      </p:sp>
      <p:sp>
        <p:nvSpPr>
          <p:cNvPr id="22532" name="Slide Number Placeholder 3"/>
          <p:cNvSpPr>
            <a:spLocks noGrp="1"/>
          </p:cNvSpPr>
          <p:nvPr>
            <p:ph type="sldNum" sz="quarter" idx="5"/>
          </p:nvPr>
        </p:nvSpPr>
        <p:spPr>
          <a:noFill/>
        </p:spPr>
        <p:txBody>
          <a:bodyPr/>
          <a:lstStyle>
            <a:lvl1pPr defTabSz="915144">
              <a:spcBef>
                <a:spcPct val="30000"/>
              </a:spcBef>
              <a:defRPr sz="1200">
                <a:solidFill>
                  <a:schemeClr val="tx1"/>
                </a:solidFill>
                <a:latin typeface="Arial" charset="0"/>
                <a:ea typeface="MS PGothic" pitchFamily="34" charset="-128"/>
              </a:defRPr>
            </a:lvl1pPr>
            <a:lvl2pPr marL="737155" indent="-283521" defTabSz="915144">
              <a:spcBef>
                <a:spcPct val="30000"/>
              </a:spcBef>
              <a:defRPr sz="1200">
                <a:solidFill>
                  <a:schemeClr val="tx1"/>
                </a:solidFill>
                <a:latin typeface="Arial" charset="0"/>
                <a:ea typeface="MS PGothic" pitchFamily="34" charset="-128"/>
              </a:defRPr>
            </a:lvl2pPr>
            <a:lvl3pPr marL="1134085" indent="-226817" defTabSz="915144">
              <a:spcBef>
                <a:spcPct val="30000"/>
              </a:spcBef>
              <a:defRPr sz="1200">
                <a:solidFill>
                  <a:schemeClr val="tx1"/>
                </a:solidFill>
                <a:latin typeface="Arial" charset="0"/>
                <a:ea typeface="MS PGothic" pitchFamily="34" charset="-128"/>
              </a:defRPr>
            </a:lvl3pPr>
            <a:lvl4pPr marL="1587718" indent="-226817" defTabSz="915144">
              <a:spcBef>
                <a:spcPct val="30000"/>
              </a:spcBef>
              <a:defRPr sz="1200">
                <a:solidFill>
                  <a:schemeClr val="tx1"/>
                </a:solidFill>
                <a:latin typeface="Arial" charset="0"/>
                <a:ea typeface="MS PGothic" pitchFamily="34" charset="-128"/>
              </a:defRPr>
            </a:lvl4pPr>
            <a:lvl5pPr marL="2041352" indent="-226817" defTabSz="915144">
              <a:spcBef>
                <a:spcPct val="30000"/>
              </a:spcBef>
              <a:defRPr sz="1200">
                <a:solidFill>
                  <a:schemeClr val="tx1"/>
                </a:solidFill>
                <a:latin typeface="Arial" charset="0"/>
                <a:ea typeface="MS PGothic" pitchFamily="34" charset="-128"/>
              </a:defRPr>
            </a:lvl5pPr>
            <a:lvl6pPr marL="2494986" indent="-226817" defTabSz="915144" eaLnBrk="0" fontAlgn="base" hangingPunct="0">
              <a:spcBef>
                <a:spcPct val="30000"/>
              </a:spcBef>
              <a:spcAft>
                <a:spcPct val="0"/>
              </a:spcAft>
              <a:defRPr sz="1200">
                <a:solidFill>
                  <a:schemeClr val="tx1"/>
                </a:solidFill>
                <a:latin typeface="Arial" charset="0"/>
                <a:ea typeface="MS PGothic" pitchFamily="34" charset="-128"/>
              </a:defRPr>
            </a:lvl6pPr>
            <a:lvl7pPr marL="2948620" indent="-226817" defTabSz="915144" eaLnBrk="0" fontAlgn="base" hangingPunct="0">
              <a:spcBef>
                <a:spcPct val="30000"/>
              </a:spcBef>
              <a:spcAft>
                <a:spcPct val="0"/>
              </a:spcAft>
              <a:defRPr sz="1200">
                <a:solidFill>
                  <a:schemeClr val="tx1"/>
                </a:solidFill>
                <a:latin typeface="Arial" charset="0"/>
                <a:ea typeface="MS PGothic" pitchFamily="34" charset="-128"/>
              </a:defRPr>
            </a:lvl7pPr>
            <a:lvl8pPr marL="3402254" indent="-226817" defTabSz="915144" eaLnBrk="0" fontAlgn="base" hangingPunct="0">
              <a:spcBef>
                <a:spcPct val="30000"/>
              </a:spcBef>
              <a:spcAft>
                <a:spcPct val="0"/>
              </a:spcAft>
              <a:defRPr sz="1200">
                <a:solidFill>
                  <a:schemeClr val="tx1"/>
                </a:solidFill>
                <a:latin typeface="Arial" charset="0"/>
                <a:ea typeface="MS PGothic" pitchFamily="34" charset="-128"/>
              </a:defRPr>
            </a:lvl8pPr>
            <a:lvl9pPr marL="3855888" indent="-226817" defTabSz="915144" eaLnBrk="0" fontAlgn="base" hangingPunct="0">
              <a:spcBef>
                <a:spcPct val="30000"/>
              </a:spcBef>
              <a:spcAft>
                <a:spcPct val="0"/>
              </a:spcAft>
              <a:defRPr sz="1200">
                <a:solidFill>
                  <a:schemeClr val="tx1"/>
                </a:solidFill>
                <a:latin typeface="Arial" charset="0"/>
                <a:ea typeface="MS PGothic" pitchFamily="34" charset="-128"/>
              </a:defRPr>
            </a:lvl9pPr>
          </a:lstStyle>
          <a:p>
            <a:pPr>
              <a:spcBef>
                <a:spcPct val="0"/>
              </a:spcBef>
            </a:pPr>
            <a:fld id="{77A5F717-EF28-4561-B3C3-C3FF5924C633}" type="slidenum">
              <a:rPr lang="en-GB" altLang="en-US"/>
              <a:pPr>
                <a:spcBef>
                  <a:spcPct val="0"/>
                </a:spcBef>
              </a:pPr>
              <a:t>4</a:t>
            </a:fld>
            <a:endParaRPr lang="en-GB" altLang="en-US"/>
          </a:p>
        </p:txBody>
      </p:sp>
    </p:spTree>
    <p:extLst>
      <p:ext uri="{BB962C8B-B14F-4D97-AF65-F5344CB8AC3E}">
        <p14:creationId xmlns:p14="http://schemas.microsoft.com/office/powerpoint/2010/main" val="1553645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333" y="4690384"/>
            <a:ext cx="5439010" cy="4443644"/>
          </a:xfrm>
          <a:prstGeom prst="rect">
            <a:avLst/>
          </a:prstGeom>
        </p:spPr>
        <p:txBody>
          <a:bodyPr lIns="90727" tIns="45363" rIns="90727" bIns="45363"/>
          <a:lstStyle/>
          <a:p>
            <a:r>
              <a:rPr lang="en-GB" dirty="0" smtClean="0"/>
              <a:t>Online bullying is the same behaviour done by the same people. It’s still largely done by people who know each other. 92% of children in our survey said that they knew the</a:t>
            </a:r>
            <a:r>
              <a:rPr lang="en-GB" baseline="0" dirty="0" smtClean="0"/>
              <a:t> person.  Relationships and connections play out online and face to face.</a:t>
            </a:r>
          </a:p>
          <a:p>
            <a:endParaRPr lang="en-GB" baseline="0" dirty="0" smtClean="0"/>
          </a:p>
          <a:p>
            <a:r>
              <a:rPr lang="en-GB" baseline="0" dirty="0" smtClean="0"/>
              <a:t>Face to face bullying however despite what the media may lead you to believe is more prevalent. </a:t>
            </a:r>
            <a:r>
              <a:rPr lang="en-GB" baseline="0" dirty="0" err="1" smtClean="0"/>
              <a:t>Cyberbullying</a:t>
            </a:r>
            <a:r>
              <a:rPr lang="en-GB" baseline="0" dirty="0" smtClean="0"/>
              <a:t> is more visible but not more prevalent.</a:t>
            </a:r>
            <a:endParaRPr lang="en-GB" dirty="0"/>
          </a:p>
        </p:txBody>
      </p:sp>
      <p:sp>
        <p:nvSpPr>
          <p:cNvPr id="4" name="Slide Number Placeholder 3"/>
          <p:cNvSpPr>
            <a:spLocks noGrp="1"/>
          </p:cNvSpPr>
          <p:nvPr>
            <p:ph type="sldNum" idx="10"/>
          </p:nvPr>
        </p:nvSpPr>
        <p:spPr/>
        <p:txBody>
          <a:bodyPr/>
          <a:lstStyle/>
          <a:p>
            <a:endParaRPr lang="en-GB" smtClean="0"/>
          </a:p>
          <a:p>
            <a:pPr lvl="1"/>
            <a:endParaRPr lang="en-GB" smtClean="0"/>
          </a:p>
          <a:p>
            <a:pPr lvl="2"/>
            <a:endParaRPr lang="en-GB" smtClean="0"/>
          </a:p>
          <a:p>
            <a:pPr lvl="3"/>
            <a:endParaRPr lang="en-GB" smtClean="0"/>
          </a:p>
          <a:p>
            <a:pPr lvl="4">
              <a:buFont typeface="Courier New" pitchFamily="49" charset="0"/>
              <a:buChar char="o"/>
            </a:pPr>
            <a:endParaRPr lang="en-GB" smtClean="0"/>
          </a:p>
          <a:p>
            <a:pPr lvl="4"/>
            <a:endParaRPr lang="en-GB" smtClean="0"/>
          </a:p>
          <a:p>
            <a:pPr lvl="4">
              <a:buFont typeface="Arial" charset="0"/>
              <a:buChar char="●"/>
            </a:pPr>
            <a:endParaRPr lang="en-GB" smtClean="0"/>
          </a:p>
          <a:p>
            <a:pPr lvl="4">
              <a:buFont typeface="Courier New" pitchFamily="49" charset="0"/>
              <a:buChar char="o"/>
            </a:pPr>
            <a:endParaRPr lang="en-GB" smtClean="0"/>
          </a:p>
          <a:p>
            <a:pPr lvl="4"/>
            <a:endParaRPr lang="en-GB"/>
          </a:p>
        </p:txBody>
      </p:sp>
    </p:spTree>
    <p:extLst>
      <p:ext uri="{BB962C8B-B14F-4D97-AF65-F5344CB8AC3E}">
        <p14:creationId xmlns:p14="http://schemas.microsoft.com/office/powerpoint/2010/main" val="1569298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5" name="Shape 114"/>
          <p:cNvSpPr>
            <a:spLocks noGrp="1" noRot="1" noChangeAspect="1"/>
          </p:cNvSpPr>
          <p:nvPr>
            <p:ph type="sldImg" idx="2"/>
          </p:nvPr>
        </p:nvSpPr>
        <p:spPr>
          <a:noFill/>
          <a:ln>
            <a:noFill/>
          </a:ln>
        </p:spPr>
      </p:sp>
      <p:sp>
        <p:nvSpPr>
          <p:cNvPr id="26626" name="Shape 115"/>
          <p:cNvSpPr txBox="1">
            <a:spLocks noGrp="1"/>
          </p:cNvSpPr>
          <p:nvPr>
            <p:ph type="body" idx="1"/>
          </p:nvPr>
        </p:nvSpPr>
        <p:spPr bwMode="auto">
          <a:xfrm>
            <a:off x="681038" y="4690824"/>
            <a:ext cx="5435600" cy="4442939"/>
          </a:xfrm>
          <a:prstGeom prst="rect">
            <a:avLst/>
          </a:prstGeom>
          <a:noFill/>
          <a:ln>
            <a:miter lim="800000"/>
            <a:headEnd/>
            <a:tailEnd/>
          </a:ln>
        </p:spPr>
        <p:txBody>
          <a:bodyPr lIns="91580" tIns="45790" rIns="91580" bIns="45790"/>
          <a:lstStyle/>
          <a:p>
            <a:pPr eaLnBrk="0" hangingPunct="0">
              <a:lnSpc>
                <a:spcPct val="80000"/>
              </a:lnSpc>
            </a:pPr>
            <a:r>
              <a:rPr lang="en-GB" altLang="en-US" sz="800" dirty="0">
                <a:solidFill>
                  <a:srgbClr val="000000"/>
                </a:solidFill>
                <a:ea typeface="MS PGothic" pitchFamily="34" charset="-128"/>
              </a:rPr>
              <a:t>In groups  discuss how  carers and parents communicated with friends/family/peers </a:t>
            </a:r>
            <a:r>
              <a:rPr lang="en-GB" altLang="en-US" sz="800" dirty="0" err="1">
                <a:solidFill>
                  <a:srgbClr val="000000"/>
                </a:solidFill>
                <a:ea typeface="MS PGothic" pitchFamily="34" charset="-128"/>
              </a:rPr>
              <a:t>etc</a:t>
            </a:r>
            <a:r>
              <a:rPr lang="en-GB" altLang="en-US" sz="800" dirty="0">
                <a:solidFill>
                  <a:srgbClr val="000000"/>
                </a:solidFill>
                <a:ea typeface="MS PGothic" pitchFamily="34" charset="-128"/>
              </a:rPr>
              <a:t> around them in their teens/their twenties and 30+.  Getting them to highlight the technologies they used (if any) and how these have changed with time, and if they feel the changes have been positive or negative and why they think this.</a:t>
            </a:r>
          </a:p>
          <a:p>
            <a:pPr eaLnBrk="0" hangingPunct="0">
              <a:lnSpc>
                <a:spcPct val="80000"/>
              </a:lnSpc>
            </a:pPr>
            <a:endParaRPr lang="en-GB" altLang="en-US" sz="800" dirty="0">
              <a:solidFill>
                <a:srgbClr val="000000"/>
              </a:solidFill>
              <a:ea typeface="MS PGothic" pitchFamily="34" charset="-128"/>
            </a:endParaRPr>
          </a:p>
          <a:p>
            <a:pPr eaLnBrk="0" hangingPunct="0">
              <a:lnSpc>
                <a:spcPct val="80000"/>
              </a:lnSpc>
            </a:pPr>
            <a:r>
              <a:rPr lang="en-GB" altLang="en-US" sz="800" b="1" u="sng" dirty="0">
                <a:solidFill>
                  <a:srgbClr val="000000"/>
                </a:solidFill>
                <a:ea typeface="MS PGothic" pitchFamily="34" charset="-128"/>
              </a:rPr>
              <a:t>Key Points:</a:t>
            </a:r>
          </a:p>
          <a:p>
            <a:pPr eaLnBrk="0" hangingPunct="0">
              <a:lnSpc>
                <a:spcPct val="80000"/>
              </a:lnSpc>
            </a:pPr>
            <a:endParaRPr lang="en-GB" altLang="en-US" sz="800" b="1" u="sng" dirty="0">
              <a:solidFill>
                <a:srgbClr val="000000"/>
              </a:solidFill>
              <a:ea typeface="MS PGothic" pitchFamily="34" charset="-128"/>
            </a:endParaRPr>
          </a:p>
          <a:p>
            <a:pPr eaLnBrk="0" hangingPunct="0">
              <a:lnSpc>
                <a:spcPct val="80000"/>
              </a:lnSpc>
            </a:pPr>
            <a:r>
              <a:rPr lang="en-GB" altLang="en-US" sz="800" dirty="0">
                <a:solidFill>
                  <a:srgbClr val="000000"/>
                </a:solidFill>
                <a:ea typeface="MS PGothic" pitchFamily="34" charset="-128"/>
              </a:rPr>
              <a:t>In most, advances in technology have made our lives easier in some way or another </a:t>
            </a:r>
            <a:r>
              <a:rPr lang="en-GB" altLang="en-US" sz="800" dirty="0" err="1">
                <a:solidFill>
                  <a:srgbClr val="000000"/>
                </a:solidFill>
                <a:ea typeface="MS PGothic" pitchFamily="34" charset="-128"/>
              </a:rPr>
              <a:t>e.g</a:t>
            </a:r>
            <a:r>
              <a:rPr lang="en-GB" altLang="en-US" sz="800" dirty="0">
                <a:solidFill>
                  <a:srgbClr val="000000"/>
                </a:solidFill>
                <a:ea typeface="MS PGothic" pitchFamily="34" charset="-128"/>
              </a:rPr>
              <a:t> a text if your going to be late, a FB or </a:t>
            </a:r>
            <a:r>
              <a:rPr lang="en-GB" altLang="en-US" sz="800" dirty="0" err="1">
                <a:solidFill>
                  <a:srgbClr val="000000"/>
                </a:solidFill>
                <a:ea typeface="MS PGothic" pitchFamily="34" charset="-128"/>
              </a:rPr>
              <a:t>skype</a:t>
            </a:r>
            <a:r>
              <a:rPr lang="en-GB" altLang="en-US" sz="800" dirty="0">
                <a:solidFill>
                  <a:srgbClr val="000000"/>
                </a:solidFill>
                <a:ea typeface="MS PGothic" pitchFamily="34" charset="-128"/>
              </a:rPr>
              <a:t> message to telling someone your thinking of them from far away or being able to check your emails whilst out and about.</a:t>
            </a:r>
          </a:p>
          <a:p>
            <a:pPr eaLnBrk="0" hangingPunct="0">
              <a:lnSpc>
                <a:spcPct val="80000"/>
              </a:lnSpc>
            </a:pPr>
            <a:endParaRPr lang="en-GB" altLang="en-US" sz="800" dirty="0">
              <a:solidFill>
                <a:srgbClr val="000000"/>
              </a:solidFill>
              <a:ea typeface="MS PGothic" pitchFamily="34" charset="-128"/>
            </a:endParaRPr>
          </a:p>
          <a:p>
            <a:pPr eaLnBrk="0" hangingPunct="0">
              <a:lnSpc>
                <a:spcPct val="80000"/>
              </a:lnSpc>
            </a:pPr>
            <a:r>
              <a:rPr lang="en-GB" altLang="en-US" sz="800" dirty="0">
                <a:solidFill>
                  <a:srgbClr val="000000"/>
                </a:solidFill>
                <a:ea typeface="MS PGothic" pitchFamily="34" charset="-128"/>
              </a:rPr>
              <a:t>Gone are the days of having to arrange a date a week in advance with a place and time with no contact in between!  Or going to the phone box in the pouring rain to speak to a friend, running out of change and getting cut off half way through a conversation!</a:t>
            </a:r>
          </a:p>
          <a:p>
            <a:pPr eaLnBrk="0" hangingPunct="0">
              <a:lnSpc>
                <a:spcPct val="80000"/>
              </a:lnSpc>
            </a:pPr>
            <a:r>
              <a:rPr lang="en-GB" altLang="en-US" sz="800" dirty="0">
                <a:solidFill>
                  <a:srgbClr val="000000"/>
                </a:solidFill>
                <a:ea typeface="MS PGothic" pitchFamily="34" charset="-128"/>
              </a:rPr>
              <a:t>Having to hold more meetings as we did not have email, telephone or video conferencing.</a:t>
            </a:r>
          </a:p>
          <a:p>
            <a:pPr eaLnBrk="0" hangingPunct="0">
              <a:lnSpc>
                <a:spcPct val="80000"/>
              </a:lnSpc>
            </a:pPr>
            <a:endParaRPr lang="en-GB" altLang="en-US" sz="800" dirty="0">
              <a:solidFill>
                <a:srgbClr val="000000"/>
              </a:solidFill>
              <a:ea typeface="MS PGothic" pitchFamily="34" charset="-128"/>
            </a:endParaRPr>
          </a:p>
          <a:p>
            <a:pPr eaLnBrk="0" hangingPunct="0">
              <a:lnSpc>
                <a:spcPct val="80000"/>
              </a:lnSpc>
            </a:pPr>
            <a:r>
              <a:rPr lang="en-GB" altLang="en-US" sz="800" dirty="0">
                <a:solidFill>
                  <a:srgbClr val="000000"/>
                </a:solidFill>
                <a:ea typeface="MS PGothic" pitchFamily="34" charset="-128"/>
              </a:rPr>
              <a:t>By and large technology has made our lives and the way we communicate a lot easier so how is it technology gets such bad press?… I’ve never heard of a computer bullying anyone…have you?  Ask participants to hold that thought and move onto Agree, Disagree, Unsure? activity.</a:t>
            </a:r>
          </a:p>
          <a:p>
            <a:pPr eaLnBrk="0" hangingPunct="0">
              <a:lnSpc>
                <a:spcPct val="80000"/>
              </a:lnSpc>
            </a:pPr>
            <a:r>
              <a:rPr lang="en-GB" altLang="en-US" sz="800" dirty="0">
                <a:solidFill>
                  <a:srgbClr val="000000"/>
                </a:solidFill>
                <a:ea typeface="MS PGothic" pitchFamily="34" charset="-128"/>
              </a:rPr>
              <a:t>The real focus has to be on how we work alongside children and young people in educating them how to use technology safely and sensibly.</a:t>
            </a:r>
          </a:p>
          <a:p>
            <a:pPr eaLnBrk="0" hangingPunct="0">
              <a:lnSpc>
                <a:spcPct val="80000"/>
              </a:lnSpc>
            </a:pPr>
            <a:endParaRPr lang="en-GB" altLang="en-US" sz="800" dirty="0">
              <a:solidFill>
                <a:srgbClr val="000000"/>
              </a:solidFill>
              <a:ea typeface="MS PGothic" pitchFamily="34" charset="-128"/>
            </a:endParaRPr>
          </a:p>
          <a:p>
            <a:pPr>
              <a:spcBef>
                <a:spcPct val="0"/>
              </a:spcBef>
            </a:pPr>
            <a:endParaRPr lang="en-GB" sz="800" b="1" u="sng" dirty="0"/>
          </a:p>
        </p:txBody>
      </p:sp>
    </p:spTree>
    <p:extLst>
      <p:ext uri="{BB962C8B-B14F-4D97-AF65-F5344CB8AC3E}">
        <p14:creationId xmlns:p14="http://schemas.microsoft.com/office/powerpoint/2010/main" val="298853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Shape 124"/>
          <p:cNvSpPr txBox="1">
            <a:spLocks noChangeArrowheads="1"/>
          </p:cNvSpPr>
          <p:nvPr/>
        </p:nvSpPr>
        <p:spPr bwMode="auto">
          <a:xfrm>
            <a:off x="3849688" y="9378485"/>
            <a:ext cx="2946400" cy="494187"/>
          </a:xfrm>
          <a:prstGeom prst="rect">
            <a:avLst/>
          </a:prstGeom>
          <a:noFill/>
          <a:ln w="9525">
            <a:noFill/>
            <a:miter lim="800000"/>
            <a:headEnd/>
            <a:tailEnd/>
          </a:ln>
        </p:spPr>
        <p:txBody>
          <a:bodyPr lIns="91580" tIns="45790" rIns="91580" bIns="45790" anchor="b"/>
          <a:lstStyle/>
          <a:p>
            <a:pPr algn="r">
              <a:buClr>
                <a:srgbClr val="000000"/>
              </a:buClr>
              <a:buSzPct val="25000"/>
              <a:buFont typeface="Arial" charset="0"/>
              <a:buNone/>
            </a:pPr>
            <a:r>
              <a:rPr lang="en-US"/>
              <a:t> </a:t>
            </a:r>
          </a:p>
        </p:txBody>
      </p:sp>
      <p:sp>
        <p:nvSpPr>
          <p:cNvPr id="28674" name="Shape 125"/>
          <p:cNvSpPr>
            <a:spLocks noGrp="1" noRot="1" noChangeAspect="1"/>
          </p:cNvSpPr>
          <p:nvPr>
            <p:ph type="sldImg" idx="2"/>
          </p:nvPr>
        </p:nvSpPr>
        <p:spPr>
          <a:noFill/>
          <a:ln>
            <a:noFill/>
          </a:ln>
        </p:spPr>
      </p:sp>
      <p:sp>
        <p:nvSpPr>
          <p:cNvPr id="28675" name="Shape 126"/>
          <p:cNvSpPr txBox="1">
            <a:spLocks noGrp="1"/>
          </p:cNvSpPr>
          <p:nvPr>
            <p:ph type="body" idx="1"/>
          </p:nvPr>
        </p:nvSpPr>
        <p:spPr bwMode="auto">
          <a:xfrm>
            <a:off x="681038" y="4690824"/>
            <a:ext cx="5435600" cy="4442939"/>
          </a:xfrm>
          <a:prstGeom prst="rect">
            <a:avLst/>
          </a:prstGeom>
          <a:noFill/>
          <a:ln>
            <a:miter lim="800000"/>
            <a:headEnd/>
            <a:tailEnd/>
          </a:ln>
        </p:spPr>
        <p:txBody>
          <a:bodyPr lIns="91580" tIns="45790" rIns="91580" bIns="45790"/>
          <a:lstStyle/>
          <a:p>
            <a:pPr eaLnBrk="0" hangingPunct="0">
              <a:lnSpc>
                <a:spcPct val="90000"/>
              </a:lnSpc>
            </a:pPr>
            <a:r>
              <a:rPr lang="en-GB" altLang="en-US" sz="1000" dirty="0">
                <a:solidFill>
                  <a:srgbClr val="000000"/>
                </a:solidFill>
                <a:ea typeface="MS PGothic" pitchFamily="34" charset="-128"/>
              </a:rPr>
              <a:t>Core message in all training</a:t>
            </a: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r>
              <a:rPr lang="en-GB" altLang="en-US" sz="1000" dirty="0">
                <a:solidFill>
                  <a:srgbClr val="000000"/>
                </a:solidFill>
                <a:ea typeface="MS PGothic" pitchFamily="34" charset="-128"/>
              </a:rPr>
              <a:t>Social space</a:t>
            </a:r>
          </a:p>
          <a:p>
            <a:pPr eaLnBrk="0" hangingPunct="0">
              <a:lnSpc>
                <a:spcPct val="90000"/>
              </a:lnSpc>
            </a:pPr>
            <a:r>
              <a:rPr lang="en-GB" altLang="en-US" sz="1000" dirty="0">
                <a:solidFill>
                  <a:srgbClr val="000000"/>
                </a:solidFill>
                <a:ea typeface="MS PGothic" pitchFamily="34" charset="-128"/>
              </a:rPr>
              <a:t>In/out of school it’s a place where things happen to people and they carry the impact with them</a:t>
            </a: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r>
              <a:rPr lang="en-GB" altLang="en-US" sz="1000" dirty="0">
                <a:solidFill>
                  <a:srgbClr val="000000"/>
                </a:solidFill>
                <a:ea typeface="MS PGothic" pitchFamily="34" charset="-128"/>
              </a:rPr>
              <a:t>Okay to check messages from time to time – especially in the beginning</a:t>
            </a: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r>
              <a:rPr lang="en-GB" altLang="en-US" sz="1000" dirty="0">
                <a:solidFill>
                  <a:srgbClr val="000000"/>
                </a:solidFill>
                <a:ea typeface="MS PGothic" pitchFamily="34" charset="-128"/>
              </a:rPr>
              <a:t>Pass codes </a:t>
            </a:r>
            <a:r>
              <a:rPr lang="en-GB" altLang="en-US" sz="1000" dirty="0" err="1">
                <a:solidFill>
                  <a:srgbClr val="000000"/>
                </a:solidFill>
                <a:ea typeface="MS PGothic" pitchFamily="34" charset="-128"/>
              </a:rPr>
              <a:t>etc</a:t>
            </a:r>
            <a:endParaRPr lang="en-GB" altLang="en-US" sz="1000" dirty="0">
              <a:solidFill>
                <a:srgbClr val="000000"/>
              </a:solidFill>
              <a:ea typeface="MS PGothic" pitchFamily="34" charset="-128"/>
            </a:endParaRP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r>
              <a:rPr lang="en-GB" altLang="en-US" sz="1000" dirty="0">
                <a:solidFill>
                  <a:srgbClr val="000000"/>
                </a:solidFill>
                <a:ea typeface="MS PGothic" pitchFamily="34" charset="-128"/>
              </a:rPr>
              <a:t>We </a:t>
            </a:r>
            <a:r>
              <a:rPr lang="en-GB" altLang="en-US" sz="1000" dirty="0" err="1">
                <a:solidFill>
                  <a:srgbClr val="000000"/>
                </a:solidFill>
                <a:ea typeface="MS PGothic" pitchFamily="34" charset="-128"/>
              </a:rPr>
              <a:t>would’nt</a:t>
            </a:r>
            <a:r>
              <a:rPr lang="en-GB" altLang="en-US" sz="1000" dirty="0">
                <a:solidFill>
                  <a:srgbClr val="000000"/>
                </a:solidFill>
                <a:ea typeface="MS PGothic" pitchFamily="34" charset="-128"/>
              </a:rPr>
              <a:t> share our bank / credit card passcodes – surely our children’s safety is more important ….it’s about encouraging trusting relationships.</a:t>
            </a: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endParaRPr lang="en-GB" altLang="en-US" sz="1000" dirty="0">
              <a:solidFill>
                <a:srgbClr val="000000"/>
              </a:solidFill>
              <a:ea typeface="MS PGothic" pitchFamily="34" charset="-128"/>
            </a:endParaRPr>
          </a:p>
          <a:p>
            <a:pPr eaLnBrk="0" hangingPunct="0">
              <a:lnSpc>
                <a:spcPct val="90000"/>
              </a:lnSpc>
            </a:pPr>
            <a:endParaRPr lang="en-GB" altLang="en-US" sz="1000" dirty="0">
              <a:solidFill>
                <a:srgbClr val="000000"/>
              </a:solidFill>
              <a:ea typeface="MS PGothic" pitchFamily="34" charset="-128"/>
            </a:endParaRPr>
          </a:p>
        </p:txBody>
      </p:sp>
    </p:spTree>
    <p:extLst>
      <p:ext uri="{BB962C8B-B14F-4D97-AF65-F5344CB8AC3E}">
        <p14:creationId xmlns:p14="http://schemas.microsoft.com/office/powerpoint/2010/main" val="359020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69" name="Shape 146"/>
          <p:cNvSpPr txBox="1">
            <a:spLocks noChangeArrowheads="1"/>
          </p:cNvSpPr>
          <p:nvPr/>
        </p:nvSpPr>
        <p:spPr bwMode="auto">
          <a:xfrm>
            <a:off x="3849688" y="9378485"/>
            <a:ext cx="2946400" cy="494187"/>
          </a:xfrm>
          <a:prstGeom prst="rect">
            <a:avLst/>
          </a:prstGeom>
          <a:noFill/>
          <a:ln w="9525">
            <a:noFill/>
            <a:miter lim="800000"/>
            <a:headEnd/>
            <a:tailEnd/>
          </a:ln>
        </p:spPr>
        <p:txBody>
          <a:bodyPr lIns="91580" tIns="45790" rIns="91580" bIns="45790" anchor="b"/>
          <a:lstStyle/>
          <a:p>
            <a:pPr algn="r">
              <a:buClr>
                <a:srgbClr val="000000"/>
              </a:buClr>
              <a:buSzPct val="25000"/>
              <a:buFont typeface="Arial" charset="0"/>
              <a:buNone/>
            </a:pPr>
            <a:r>
              <a:rPr lang="en-US"/>
              <a:t> </a:t>
            </a:r>
          </a:p>
        </p:txBody>
      </p:sp>
      <p:sp>
        <p:nvSpPr>
          <p:cNvPr id="32770" name="Shape 147"/>
          <p:cNvSpPr>
            <a:spLocks noGrp="1" noRot="1" noChangeAspect="1"/>
          </p:cNvSpPr>
          <p:nvPr>
            <p:ph type="sldImg" idx="2"/>
          </p:nvPr>
        </p:nvSpPr>
        <p:spPr>
          <a:noFill/>
          <a:ln>
            <a:noFill/>
          </a:ln>
        </p:spPr>
      </p:sp>
      <p:sp>
        <p:nvSpPr>
          <p:cNvPr id="32771" name="Shape 148"/>
          <p:cNvSpPr txBox="1">
            <a:spLocks noGrp="1"/>
          </p:cNvSpPr>
          <p:nvPr>
            <p:ph type="body" idx="1"/>
          </p:nvPr>
        </p:nvSpPr>
        <p:spPr bwMode="auto">
          <a:xfrm>
            <a:off x="681038" y="4690824"/>
            <a:ext cx="5435600" cy="4442939"/>
          </a:xfrm>
          <a:prstGeom prst="rect">
            <a:avLst/>
          </a:prstGeom>
          <a:noFill/>
          <a:ln>
            <a:miter lim="800000"/>
            <a:headEnd/>
            <a:tailEnd/>
          </a:ln>
        </p:spPr>
        <p:txBody>
          <a:bodyPr lIns="91580" tIns="45790" rIns="91580" bIns="45790"/>
          <a:lstStyle/>
          <a:p>
            <a:r>
              <a:rPr lang="en-GB" altLang="en-US" dirty="0" smtClean="0">
                <a:solidFill>
                  <a:srgbClr val="000000"/>
                </a:solidFill>
                <a:ea typeface="MS PGothic" pitchFamily="34" charset="-128"/>
              </a:rPr>
              <a:t>So what is the message about the online world?</a:t>
            </a:r>
          </a:p>
          <a:p>
            <a:r>
              <a:rPr lang="en-GB" altLang="en-US" dirty="0" smtClean="0">
                <a:solidFill>
                  <a:srgbClr val="000000"/>
                </a:solidFill>
                <a:ea typeface="MS PGothic" pitchFamily="34" charset="-128"/>
              </a:rPr>
              <a:t>Not about being nosey or intrusive – about ensuring we develop trusting relationships with our children ….and doing our best to keep them safe.</a:t>
            </a:r>
          </a:p>
          <a:p>
            <a:r>
              <a:rPr lang="en-GB" altLang="en-US" dirty="0" smtClean="0">
                <a:solidFill>
                  <a:srgbClr val="000000"/>
                </a:solidFill>
                <a:ea typeface="MS PGothic" pitchFamily="34" charset="-128"/>
              </a:rPr>
              <a:t>It’s all about parenting.</a:t>
            </a:r>
          </a:p>
          <a:p>
            <a:pPr>
              <a:spcBef>
                <a:spcPct val="0"/>
              </a:spcBef>
            </a:pPr>
            <a:endParaRPr lang="en-GB" dirty="0" smtClean="0"/>
          </a:p>
        </p:txBody>
      </p:sp>
    </p:spTree>
    <p:extLst>
      <p:ext uri="{BB962C8B-B14F-4D97-AF65-F5344CB8AC3E}">
        <p14:creationId xmlns:p14="http://schemas.microsoft.com/office/powerpoint/2010/main" val="2870437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153"/>
          <p:cNvSpPr txBox="1">
            <a:spLocks noChangeArrowheads="1"/>
          </p:cNvSpPr>
          <p:nvPr/>
        </p:nvSpPr>
        <p:spPr bwMode="auto">
          <a:xfrm>
            <a:off x="3849688" y="9378485"/>
            <a:ext cx="2946400" cy="494187"/>
          </a:xfrm>
          <a:prstGeom prst="rect">
            <a:avLst/>
          </a:prstGeom>
          <a:noFill/>
          <a:ln w="9525">
            <a:noFill/>
            <a:miter lim="800000"/>
            <a:headEnd/>
            <a:tailEnd/>
          </a:ln>
        </p:spPr>
        <p:txBody>
          <a:bodyPr lIns="91580" tIns="45790" rIns="91580" bIns="45790" anchor="b"/>
          <a:lstStyle/>
          <a:p>
            <a:pPr algn="r">
              <a:buClr>
                <a:srgbClr val="000000"/>
              </a:buClr>
              <a:buSzPct val="25000"/>
              <a:buFont typeface="Arial" charset="0"/>
              <a:buNone/>
            </a:pPr>
            <a:r>
              <a:rPr lang="en-US"/>
              <a:t> </a:t>
            </a:r>
          </a:p>
        </p:txBody>
      </p:sp>
      <p:sp>
        <p:nvSpPr>
          <p:cNvPr id="34818" name="Shape 154"/>
          <p:cNvSpPr>
            <a:spLocks noGrp="1" noRot="1" noChangeAspect="1"/>
          </p:cNvSpPr>
          <p:nvPr>
            <p:ph type="sldImg" idx="2"/>
          </p:nvPr>
        </p:nvSpPr>
        <p:spPr>
          <a:noFill/>
          <a:ln>
            <a:noFill/>
          </a:ln>
        </p:spPr>
      </p:sp>
      <p:sp>
        <p:nvSpPr>
          <p:cNvPr id="34819" name="Shape 155"/>
          <p:cNvSpPr txBox="1">
            <a:spLocks noGrp="1"/>
          </p:cNvSpPr>
          <p:nvPr>
            <p:ph type="body" idx="1"/>
          </p:nvPr>
        </p:nvSpPr>
        <p:spPr bwMode="auto">
          <a:xfrm>
            <a:off x="681038" y="4690824"/>
            <a:ext cx="5435600" cy="4442939"/>
          </a:xfrm>
          <a:prstGeom prst="rect">
            <a:avLst/>
          </a:prstGeom>
          <a:noFill/>
          <a:ln>
            <a:miter lim="800000"/>
            <a:headEnd/>
            <a:tailEnd/>
          </a:ln>
        </p:spPr>
        <p:txBody>
          <a:bodyPr lIns="91580" tIns="45790" rIns="91580" bIns="45790"/>
          <a:lstStyle/>
          <a:p>
            <a:pPr eaLnBrk="0" hangingPunct="0"/>
            <a:r>
              <a:rPr lang="en-GB" altLang="en-US" dirty="0" smtClean="0">
                <a:solidFill>
                  <a:srgbClr val="000000"/>
                </a:solidFill>
                <a:ea typeface="MS PGothic" pitchFamily="34" charset="-128"/>
              </a:rPr>
              <a:t>These behaviours take place face to face and on</a:t>
            </a:r>
            <a:r>
              <a:rPr lang="en-GB" altLang="en-US" baseline="0" dirty="0" smtClean="0">
                <a:solidFill>
                  <a:srgbClr val="000000"/>
                </a:solidFill>
                <a:ea typeface="MS PGothic" pitchFamily="34" charset="-128"/>
              </a:rPr>
              <a:t> line – not mutually exclusive.</a:t>
            </a:r>
          </a:p>
          <a:p>
            <a:pPr eaLnBrk="0" hangingPunct="0"/>
            <a:endParaRPr lang="en-GB" altLang="en-US" baseline="0"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This tells us where they are going</a:t>
            </a:r>
          </a:p>
          <a:p>
            <a:pPr eaLnBrk="0" hangingPunct="0"/>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Those are the places parents and professional need to focus on</a:t>
            </a:r>
          </a:p>
          <a:p>
            <a:pPr eaLnBrk="0" hangingPunct="0"/>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Real risk in addressing </a:t>
            </a:r>
            <a:r>
              <a:rPr lang="en-GB" altLang="en-US" dirty="0" err="1" smtClean="0">
                <a:solidFill>
                  <a:srgbClr val="000000"/>
                </a:solidFill>
                <a:ea typeface="MS PGothic" pitchFamily="34" charset="-128"/>
              </a:rPr>
              <a:t>cyberbullying</a:t>
            </a:r>
            <a:r>
              <a:rPr lang="en-GB" altLang="en-US" dirty="0" smtClean="0">
                <a:solidFill>
                  <a:srgbClr val="000000"/>
                </a:solidFill>
                <a:ea typeface="MS PGothic" pitchFamily="34" charset="-128"/>
              </a:rPr>
              <a:t> in isolation</a:t>
            </a:r>
          </a:p>
          <a:p>
            <a:pPr eaLnBrk="0" hangingPunct="0"/>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There are risks in addressing any on-line behaviour in isolation</a:t>
            </a:r>
          </a:p>
          <a:p>
            <a:pPr eaLnBrk="0" hangingPunct="0"/>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The new skills are in understanding what they are doing on line and where they are going</a:t>
            </a:r>
          </a:p>
          <a:p>
            <a:pPr eaLnBrk="0" hangingPunct="0"/>
            <a:endParaRPr lang="en-GB" altLang="en-US" dirty="0" smtClean="0">
              <a:solidFill>
                <a:srgbClr val="000000"/>
              </a:solidFill>
              <a:ea typeface="MS PGothic" pitchFamily="34" charset="-128"/>
            </a:endParaRPr>
          </a:p>
          <a:p>
            <a:pPr eaLnBrk="0" hangingPunct="0"/>
            <a:r>
              <a:rPr lang="en-GB" altLang="en-US" dirty="0" smtClean="0">
                <a:solidFill>
                  <a:srgbClr val="000000"/>
                </a:solidFill>
                <a:ea typeface="MS PGothic" pitchFamily="34" charset="-128"/>
              </a:rPr>
              <a:t>Its still people being nasty to other people – it will most likely have spilled over </a:t>
            </a:r>
            <a:endParaRPr lang="en-GB" dirty="0" smtClean="0"/>
          </a:p>
        </p:txBody>
      </p:sp>
    </p:spTree>
    <p:extLst>
      <p:ext uri="{BB962C8B-B14F-4D97-AF65-F5344CB8AC3E}">
        <p14:creationId xmlns:p14="http://schemas.microsoft.com/office/powerpoint/2010/main" val="527721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9"/>
        <p:cNvGrpSpPr/>
        <p:nvPr/>
      </p:nvGrpSpPr>
      <p:grpSpPr>
        <a:xfrm>
          <a:off x="0" y="0"/>
          <a:ext cx="0" cy="0"/>
          <a:chOff x="0" y="0"/>
          <a:chExt cx="0" cy="0"/>
        </a:xfrm>
      </p:grpSpPr>
      <p:sp>
        <p:nvSpPr>
          <p:cNvPr id="20" name="Shape 20"/>
          <p:cNvSpPr txBox="1">
            <a:spLocks noGrp="1"/>
          </p:cNvSpPr>
          <p:nvPr>
            <p:ph type="title"/>
          </p:nvPr>
        </p:nvSpPr>
        <p:spPr>
          <a:xfrm rot="5400000">
            <a:off x="4743450" y="2390775"/>
            <a:ext cx="5483224" cy="1943100"/>
          </a:xfrm>
          <a:prstGeom prst="rect">
            <a:avLst/>
          </a:prstGeom>
          <a:noFill/>
          <a:ln>
            <a:noFill/>
          </a:ln>
        </p:spPr>
        <p:txBody>
          <a:bodyPr/>
          <a:lstStyle>
            <a:lvl1pPr algn="l" rtl="0">
              <a:spcBef>
                <a:spcPts val="0"/>
              </a:spcBef>
              <a:spcAft>
                <a:spcPts val="0"/>
              </a:spcAft>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endParaRPr/>
          </a:p>
        </p:txBody>
      </p:sp>
      <p:sp>
        <p:nvSpPr>
          <p:cNvPr id="21" name="Shape 21"/>
          <p:cNvSpPr txBox="1">
            <a:spLocks noGrp="1"/>
          </p:cNvSpPr>
          <p:nvPr>
            <p:ph type="body" idx="1"/>
          </p:nvPr>
        </p:nvSpPr>
        <p:spPr>
          <a:xfrm rot="5400000">
            <a:off x="781050" y="523875"/>
            <a:ext cx="5483224" cy="5676900"/>
          </a:xfrm>
          <a:prstGeom prst="rect">
            <a:avLst/>
          </a:prstGeom>
          <a:noFill/>
          <a:ln>
            <a:noFill/>
          </a:ln>
        </p:spPr>
        <p:txBody>
          <a:bodyPr/>
          <a:lstStyle>
            <a:lvl1pPr marL="342900" indent="-203200" algn="l" rtl="0">
              <a:spcBef>
                <a:spcPts val="4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spcAft>
                <a:spcPts val="0"/>
              </a:spcAft>
              <a:buClr>
                <a:schemeClr val="dk1"/>
              </a:buClr>
              <a:buFont typeface="Arial"/>
              <a:buChar char="»"/>
              <a:defRPr/>
            </a:lvl6pPr>
            <a:lvl7pPr marL="2971800" indent="-101600" algn="l" rtl="0">
              <a:spcBef>
                <a:spcPts val="400"/>
              </a:spcBef>
              <a:spcAft>
                <a:spcPts val="0"/>
              </a:spcAft>
              <a:buClr>
                <a:schemeClr val="dk1"/>
              </a:buClr>
              <a:buFont typeface="Arial"/>
              <a:buChar char="»"/>
              <a:defRPr/>
            </a:lvl7pPr>
            <a:lvl8pPr marL="3429000" indent="-101600" algn="l" rtl="0">
              <a:spcBef>
                <a:spcPts val="400"/>
              </a:spcBef>
              <a:spcAft>
                <a:spcPts val="0"/>
              </a:spcAft>
              <a:buClr>
                <a:schemeClr val="dk1"/>
              </a:buClr>
              <a:buFont typeface="Arial"/>
              <a:buChar char="»"/>
              <a:defRPr/>
            </a:lvl8pPr>
            <a:lvl9pPr marL="3886200" indent="-101600" algn="l" rtl="0">
              <a:spcBef>
                <a:spcPts val="400"/>
              </a:spcBef>
              <a:spcAft>
                <a:spcPts val="0"/>
              </a:spcAft>
              <a:buClr>
                <a:schemeClr val="dk1"/>
              </a:buClr>
              <a:buFont typeface="Arial"/>
              <a:buChar char="»"/>
              <a:defRPr/>
            </a:lvl9pPr>
          </a:lstStyle>
          <a:p>
            <a:endParaRPr/>
          </a:p>
        </p:txBody>
      </p:sp>
      <p:sp>
        <p:nvSpPr>
          <p:cNvPr id="4"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684212" y="620712"/>
            <a:ext cx="7772400" cy="1143000"/>
          </a:xfrm>
          <a:prstGeom prst="rect">
            <a:avLst/>
          </a:prstGeom>
          <a:noFill/>
          <a:ln>
            <a:noFill/>
          </a:ln>
        </p:spPr>
        <p:txBody>
          <a:bodyPr/>
          <a:lstStyle>
            <a:lvl1pPr algn="l" rtl="0">
              <a:spcBef>
                <a:spcPts val="0"/>
              </a:spcBef>
              <a:spcAft>
                <a:spcPts val="0"/>
              </a:spcAft>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endParaRPr/>
          </a:p>
        </p:txBody>
      </p:sp>
      <p:sp>
        <p:nvSpPr>
          <p:cNvPr id="78" name="Shape 78"/>
          <p:cNvSpPr txBox="1">
            <a:spLocks noGrp="1"/>
          </p:cNvSpPr>
          <p:nvPr>
            <p:ph type="body" idx="1"/>
          </p:nvPr>
        </p:nvSpPr>
        <p:spPr>
          <a:xfrm>
            <a:off x="684212" y="1989136"/>
            <a:ext cx="7772400" cy="4114800"/>
          </a:xfrm>
          <a:prstGeom prst="rect">
            <a:avLst/>
          </a:prstGeom>
          <a:noFill/>
          <a:ln>
            <a:noFill/>
          </a:ln>
        </p:spPr>
        <p:txBody>
          <a:bodyPr/>
          <a:lstStyle>
            <a:lvl1pPr marL="342900" indent="-203200" algn="l" rtl="0">
              <a:spcBef>
                <a:spcPts val="4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spcAft>
                <a:spcPts val="0"/>
              </a:spcAft>
              <a:buClr>
                <a:schemeClr val="dk1"/>
              </a:buClr>
              <a:buFont typeface="Arial"/>
              <a:buChar char="»"/>
              <a:defRPr/>
            </a:lvl6pPr>
            <a:lvl7pPr marL="2971800" indent="-101600" algn="l" rtl="0">
              <a:spcBef>
                <a:spcPts val="400"/>
              </a:spcBef>
              <a:spcAft>
                <a:spcPts val="0"/>
              </a:spcAft>
              <a:buClr>
                <a:schemeClr val="dk1"/>
              </a:buClr>
              <a:buFont typeface="Arial"/>
              <a:buChar char="»"/>
              <a:defRPr/>
            </a:lvl7pPr>
            <a:lvl8pPr marL="3429000" indent="-101600" algn="l" rtl="0">
              <a:spcBef>
                <a:spcPts val="400"/>
              </a:spcBef>
              <a:spcAft>
                <a:spcPts val="0"/>
              </a:spcAft>
              <a:buClr>
                <a:schemeClr val="dk1"/>
              </a:buClr>
              <a:buFont typeface="Arial"/>
              <a:buChar char="»"/>
              <a:defRPr/>
            </a:lvl8pPr>
            <a:lvl9pPr marL="3886200" indent="-101600" algn="l" rtl="0">
              <a:spcBef>
                <a:spcPts val="400"/>
              </a:spcBef>
              <a:spcAft>
                <a:spcPts val="0"/>
              </a:spcAft>
              <a:buClr>
                <a:schemeClr val="dk1"/>
              </a:buClr>
              <a:buFont typeface="Arial"/>
              <a:buChar char="»"/>
              <a:defRPr/>
            </a:lvl9pPr>
          </a:lstStyle>
          <a:p>
            <a:endParaRPr/>
          </a:p>
        </p:txBody>
      </p:sp>
      <p:sp>
        <p:nvSpPr>
          <p:cNvPr id="4"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2"/>
        <p:cNvGrpSpPr/>
        <p:nvPr/>
      </p:nvGrpSpPr>
      <p:grpSpPr>
        <a:xfrm>
          <a:off x="0" y="0"/>
          <a:ext cx="0" cy="0"/>
          <a:chOff x="0" y="0"/>
          <a:chExt cx="0" cy="0"/>
        </a:xfrm>
      </p:grpSpPr>
      <p:sp>
        <p:nvSpPr>
          <p:cNvPr id="83" name="Shape 83"/>
          <p:cNvSpPr txBox="1">
            <a:spLocks noGrp="1"/>
          </p:cNvSpPr>
          <p:nvPr>
            <p:ph type="ctrTitle"/>
          </p:nvPr>
        </p:nvSpPr>
        <p:spPr>
          <a:xfrm>
            <a:off x="685800" y="2130425"/>
            <a:ext cx="7772400" cy="1470024"/>
          </a:xfrm>
          <a:prstGeom prst="rect">
            <a:avLst/>
          </a:prstGeom>
          <a:noFill/>
          <a:ln>
            <a:noFill/>
          </a:ln>
        </p:spPr>
        <p:txBody>
          <a:bodyPr/>
          <a:lstStyle>
            <a:lvl1pPr marL="0" marR="0" indent="0" algn="l" rtl="0">
              <a:spcBef>
                <a:spcPts val="0"/>
              </a:spcBef>
              <a:spcAft>
                <a:spcPts val="0"/>
              </a:spcAft>
              <a:defRPr/>
            </a:lvl1pPr>
            <a:lvl2pPr marL="0" marR="0" indent="0" algn="l" rtl="0">
              <a:spcBef>
                <a:spcPts val="0"/>
              </a:spcBef>
              <a:spcAft>
                <a:spcPts val="0"/>
              </a:spcAft>
              <a:defRPr/>
            </a:lvl2pPr>
            <a:lvl3pPr marL="0" marR="0" indent="0" algn="l" rtl="0">
              <a:spcBef>
                <a:spcPts val="0"/>
              </a:spcBef>
              <a:spcAft>
                <a:spcPts val="0"/>
              </a:spcAft>
              <a:defRPr/>
            </a:lvl3pPr>
            <a:lvl4pPr marL="0" marR="0" indent="0" algn="l" rtl="0">
              <a:spcBef>
                <a:spcPts val="0"/>
              </a:spcBef>
              <a:spcAft>
                <a:spcPts val="0"/>
              </a:spcAft>
              <a:defRPr/>
            </a:lvl4pPr>
            <a:lvl5pPr marL="0" marR="0" indent="0" algn="l" rtl="0">
              <a:spcBef>
                <a:spcPts val="0"/>
              </a:spcBef>
              <a:spcAft>
                <a:spcPts val="0"/>
              </a:spcAft>
              <a:defRPr/>
            </a:lvl5pPr>
            <a:lvl6pPr marL="457200" marR="0" indent="0" algn="l" rtl="0">
              <a:spcBef>
                <a:spcPts val="0"/>
              </a:spcBef>
              <a:spcAft>
                <a:spcPts val="0"/>
              </a:spcAft>
              <a:defRPr/>
            </a:lvl6pPr>
            <a:lvl7pPr marL="914400" marR="0" indent="0" algn="l" rtl="0">
              <a:spcBef>
                <a:spcPts val="0"/>
              </a:spcBef>
              <a:spcAft>
                <a:spcPts val="0"/>
              </a:spcAft>
              <a:defRPr/>
            </a:lvl7pPr>
            <a:lvl8pPr marL="1371600" marR="0" indent="0" algn="l" rtl="0">
              <a:spcBef>
                <a:spcPts val="0"/>
              </a:spcBef>
              <a:spcAft>
                <a:spcPts val="0"/>
              </a:spcAft>
              <a:defRPr/>
            </a:lvl8pPr>
            <a:lvl9pPr marL="1828800" marR="0" indent="0" algn="l" rtl="0">
              <a:spcBef>
                <a:spcPts val="0"/>
              </a:spcBef>
              <a:spcAft>
                <a:spcPts val="0"/>
              </a:spcAft>
              <a:defRPr/>
            </a:lvl9pPr>
          </a:lstStyle>
          <a:p>
            <a:endParaRPr/>
          </a:p>
        </p:txBody>
      </p:sp>
      <p:sp>
        <p:nvSpPr>
          <p:cNvPr id="84" name="Shape 84"/>
          <p:cNvSpPr txBox="1">
            <a:spLocks noGrp="1"/>
          </p:cNvSpPr>
          <p:nvPr>
            <p:ph type="subTitle" idx="1"/>
          </p:nvPr>
        </p:nvSpPr>
        <p:spPr>
          <a:xfrm>
            <a:off x="1371600" y="3886200"/>
            <a:ext cx="6400799" cy="1752600"/>
          </a:xfrm>
          <a:prstGeom prst="rect">
            <a:avLst/>
          </a:prstGeom>
          <a:noFill/>
          <a:ln>
            <a:noFill/>
          </a:ln>
        </p:spPr>
        <p:txBody>
          <a:bodyPr/>
          <a:lstStyle>
            <a:lvl1pPr marL="0" marR="0" indent="0" algn="ctr" rtl="0">
              <a:spcBef>
                <a:spcPts val="440"/>
              </a:spcBef>
              <a:spcAft>
                <a:spcPts val="0"/>
              </a:spcAft>
              <a:buClr>
                <a:schemeClr val="dk1"/>
              </a:buClr>
              <a:buFont typeface="Arial"/>
              <a:buNone/>
              <a:defRPr/>
            </a:lvl1pPr>
            <a:lvl2pPr marL="457200" marR="0" indent="0" algn="ctr" rtl="0">
              <a:spcBef>
                <a:spcPts val="560"/>
              </a:spcBef>
              <a:spcAft>
                <a:spcPts val="0"/>
              </a:spcAft>
              <a:buClr>
                <a:schemeClr val="dk1"/>
              </a:buClr>
              <a:buFont typeface="Arial"/>
              <a:buNone/>
              <a:defRPr/>
            </a:lvl2pPr>
            <a:lvl3pPr marL="914400" marR="0" indent="0" algn="ctr" rtl="0">
              <a:spcBef>
                <a:spcPts val="480"/>
              </a:spcBef>
              <a:spcAft>
                <a:spcPts val="0"/>
              </a:spcAft>
              <a:buClr>
                <a:schemeClr val="dk1"/>
              </a:buClr>
              <a:buFont typeface="Arial"/>
              <a:buNone/>
              <a:defRPr/>
            </a:lvl3pPr>
            <a:lvl4pPr marL="1371600" marR="0" indent="0" algn="ctr" rtl="0">
              <a:spcBef>
                <a:spcPts val="400"/>
              </a:spcBef>
              <a:spcAft>
                <a:spcPts val="0"/>
              </a:spcAft>
              <a:buClr>
                <a:schemeClr val="dk1"/>
              </a:buClr>
              <a:buFont typeface="Arial"/>
              <a:buNone/>
              <a:defRPr/>
            </a:lvl4pPr>
            <a:lvl5pPr marL="1828800" marR="0" indent="0" algn="ctr" rtl="0">
              <a:spcBef>
                <a:spcPts val="400"/>
              </a:spcBef>
              <a:spcAft>
                <a:spcPts val="0"/>
              </a:spcAft>
              <a:buClr>
                <a:schemeClr val="dk1"/>
              </a:buClr>
              <a:buFont typeface="Arial"/>
              <a:buNone/>
              <a:defRPr/>
            </a:lvl5pPr>
            <a:lvl6pPr marL="2286000" marR="0" indent="0" algn="ctr" rtl="0">
              <a:spcBef>
                <a:spcPts val="400"/>
              </a:spcBef>
              <a:spcAft>
                <a:spcPts val="0"/>
              </a:spcAft>
              <a:buClr>
                <a:schemeClr val="dk1"/>
              </a:buClr>
              <a:buFont typeface="Arial"/>
              <a:buNone/>
              <a:defRPr/>
            </a:lvl6pPr>
            <a:lvl7pPr marL="2743200" marR="0" indent="0" algn="ctr" rtl="0">
              <a:spcBef>
                <a:spcPts val="400"/>
              </a:spcBef>
              <a:spcAft>
                <a:spcPts val="0"/>
              </a:spcAft>
              <a:buClr>
                <a:schemeClr val="dk1"/>
              </a:buClr>
              <a:buFont typeface="Arial"/>
              <a:buNone/>
              <a:defRPr/>
            </a:lvl7pPr>
            <a:lvl8pPr marL="3200400" marR="0" indent="0" algn="ctr" rtl="0">
              <a:spcBef>
                <a:spcPts val="400"/>
              </a:spcBef>
              <a:spcAft>
                <a:spcPts val="0"/>
              </a:spcAft>
              <a:buClr>
                <a:schemeClr val="dk1"/>
              </a:buClr>
              <a:buFont typeface="Arial"/>
              <a:buNone/>
              <a:defRPr/>
            </a:lvl8pPr>
            <a:lvl9pPr marL="3657600" marR="0" indent="0" algn="ctr" rtl="0">
              <a:spcBef>
                <a:spcPts val="400"/>
              </a:spcBef>
              <a:spcAft>
                <a:spcPts val="0"/>
              </a:spcAft>
              <a:buClr>
                <a:schemeClr val="dk1"/>
              </a:buClr>
              <a:buFont typeface="Arial"/>
              <a:buNone/>
              <a:defRPr/>
            </a:lvl9pPr>
          </a:lstStyle>
          <a:p>
            <a:endParaRPr/>
          </a:p>
        </p:txBody>
      </p:sp>
      <p:sp>
        <p:nvSpPr>
          <p:cNvPr id="4"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684212" y="620712"/>
            <a:ext cx="7772400" cy="1143000"/>
          </a:xfrm>
          <a:prstGeom prst="rect">
            <a:avLst/>
          </a:prstGeom>
          <a:noFill/>
          <a:ln>
            <a:noFill/>
          </a:ln>
        </p:spPr>
        <p:txBody>
          <a:bodyPr/>
          <a:lstStyle>
            <a:lvl1pPr algn="l" rtl="0">
              <a:spcBef>
                <a:spcPts val="0"/>
              </a:spcBef>
              <a:spcAft>
                <a:spcPts val="0"/>
              </a:spcAft>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endParaRPr/>
          </a:p>
        </p:txBody>
      </p:sp>
      <p:sp>
        <p:nvSpPr>
          <p:cNvPr id="27" name="Shape 27"/>
          <p:cNvSpPr txBox="1">
            <a:spLocks noGrp="1"/>
          </p:cNvSpPr>
          <p:nvPr>
            <p:ph type="body" idx="1"/>
          </p:nvPr>
        </p:nvSpPr>
        <p:spPr>
          <a:xfrm rot="5400000">
            <a:off x="2513011" y="160336"/>
            <a:ext cx="4114800" cy="7772400"/>
          </a:xfrm>
          <a:prstGeom prst="rect">
            <a:avLst/>
          </a:prstGeom>
          <a:noFill/>
          <a:ln>
            <a:noFill/>
          </a:ln>
        </p:spPr>
        <p:txBody>
          <a:bodyPr/>
          <a:lstStyle>
            <a:lvl1pPr marL="342900" indent="-203200" algn="l" rtl="0">
              <a:spcBef>
                <a:spcPts val="4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spcAft>
                <a:spcPts val="0"/>
              </a:spcAft>
              <a:buClr>
                <a:schemeClr val="dk1"/>
              </a:buClr>
              <a:buFont typeface="Arial"/>
              <a:buChar char="»"/>
              <a:defRPr/>
            </a:lvl6pPr>
            <a:lvl7pPr marL="2971800" indent="-101600" algn="l" rtl="0">
              <a:spcBef>
                <a:spcPts val="400"/>
              </a:spcBef>
              <a:spcAft>
                <a:spcPts val="0"/>
              </a:spcAft>
              <a:buClr>
                <a:schemeClr val="dk1"/>
              </a:buClr>
              <a:buFont typeface="Arial"/>
              <a:buChar char="»"/>
              <a:defRPr/>
            </a:lvl7pPr>
            <a:lvl8pPr marL="3429000" indent="-101600" algn="l" rtl="0">
              <a:spcBef>
                <a:spcPts val="400"/>
              </a:spcBef>
              <a:spcAft>
                <a:spcPts val="0"/>
              </a:spcAft>
              <a:buClr>
                <a:schemeClr val="dk1"/>
              </a:buClr>
              <a:buFont typeface="Arial"/>
              <a:buChar char="»"/>
              <a:defRPr/>
            </a:lvl8pPr>
            <a:lvl9pPr marL="3886200" indent="-101600" algn="l" rtl="0">
              <a:spcBef>
                <a:spcPts val="400"/>
              </a:spcBef>
              <a:spcAft>
                <a:spcPts val="0"/>
              </a:spcAft>
              <a:buClr>
                <a:schemeClr val="dk1"/>
              </a:buClr>
              <a:buFont typeface="Arial"/>
              <a:buChar char="»"/>
              <a:defRPr/>
            </a:lvl9pPr>
          </a:lstStyle>
          <a:p>
            <a:endParaRPr/>
          </a:p>
        </p:txBody>
      </p:sp>
      <p:sp>
        <p:nvSpPr>
          <p:cNvPr id="4"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1792288" y="4800600"/>
            <a:ext cx="5486399" cy="566737"/>
          </a:xfrm>
          <a:prstGeom prst="rect">
            <a:avLst/>
          </a:prstGeom>
          <a:noFill/>
          <a:ln>
            <a:noFill/>
          </a:ln>
        </p:spPr>
        <p:txBody>
          <a:bodyPr anchor="b"/>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3" name="Shape 33"/>
          <p:cNvSpPr>
            <a:spLocks noGrp="1"/>
          </p:cNvSpPr>
          <p:nvPr>
            <p:ph type="pic" idx="2"/>
          </p:nvPr>
        </p:nvSpPr>
        <p:spPr>
          <a:xfrm>
            <a:off x="1792288" y="612775"/>
            <a:ext cx="5486399" cy="4114800"/>
          </a:xfrm>
          <a:prstGeom prst="rect">
            <a:avLst/>
          </a:prstGeom>
          <a:noFill/>
          <a:ln>
            <a:noFill/>
          </a:ln>
        </p:spPr>
      </p:sp>
      <p:sp>
        <p:nvSpPr>
          <p:cNvPr id="34" name="Shape 34"/>
          <p:cNvSpPr txBox="1">
            <a:spLocks noGrp="1"/>
          </p:cNvSpPr>
          <p:nvPr>
            <p:ph type="body" idx="1"/>
          </p:nvPr>
        </p:nvSpPr>
        <p:spPr>
          <a:xfrm>
            <a:off x="1792288" y="5367337"/>
            <a:ext cx="5486399" cy="804861"/>
          </a:xfrm>
          <a:prstGeom prst="rect">
            <a:avLst/>
          </a:prstGeom>
          <a:noFill/>
          <a:ln>
            <a:noFill/>
          </a:ln>
        </p:spPr>
        <p:txBody>
          <a:bodyPr/>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5"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73050"/>
            <a:ext cx="3008313" cy="1162049"/>
          </a:xfrm>
          <a:prstGeom prst="rect">
            <a:avLst/>
          </a:prstGeom>
          <a:noFill/>
          <a:ln>
            <a:noFill/>
          </a:ln>
        </p:spPr>
        <p:txBody>
          <a:bodyPr anchor="b"/>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0" name="Shape 40"/>
          <p:cNvSpPr txBox="1">
            <a:spLocks noGrp="1"/>
          </p:cNvSpPr>
          <p:nvPr>
            <p:ph type="body" idx="1"/>
          </p:nvPr>
        </p:nvSpPr>
        <p:spPr>
          <a:xfrm>
            <a:off x="3575050" y="273050"/>
            <a:ext cx="5111750" cy="5853112"/>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body" idx="2"/>
          </p:nvPr>
        </p:nvSpPr>
        <p:spPr>
          <a:xfrm>
            <a:off x="457200" y="1435100"/>
            <a:ext cx="3008313" cy="4691063"/>
          </a:xfrm>
          <a:prstGeom prst="rect">
            <a:avLst/>
          </a:prstGeom>
          <a:noFill/>
          <a:ln>
            <a:noFill/>
          </a:ln>
        </p:spPr>
        <p:txBody>
          <a:bodyPr/>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5"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5"/>
        <p:cNvGrpSpPr/>
        <p:nvPr/>
      </p:nvGrpSpPr>
      <p:grpSpPr>
        <a:xfrm>
          <a:off x="0" y="0"/>
          <a:ext cx="0" cy="0"/>
          <a:chOff x="0" y="0"/>
          <a:chExt cx="0" cy="0"/>
        </a:xfrm>
      </p:grpSpPr>
      <p:sp>
        <p:nvSpPr>
          <p:cNvPr id="2"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684212" y="620712"/>
            <a:ext cx="7772400" cy="1143000"/>
          </a:xfrm>
          <a:prstGeom prst="rect">
            <a:avLst/>
          </a:prstGeom>
          <a:noFill/>
          <a:ln>
            <a:noFill/>
          </a:ln>
        </p:spPr>
        <p:txBody>
          <a:bodyPr/>
          <a:lstStyle>
            <a:lvl1pPr algn="l" rtl="0">
              <a:spcBef>
                <a:spcPts val="0"/>
              </a:spcBef>
              <a:spcAft>
                <a:spcPts val="0"/>
              </a:spcAft>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endParaRPr/>
          </a:p>
        </p:txBody>
      </p:sp>
      <p:sp>
        <p:nvSpPr>
          <p:cNvPr id="3"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6" name="Shape 56"/>
          <p:cNvSpPr txBox="1">
            <a:spLocks noGrp="1"/>
          </p:cNvSpPr>
          <p:nvPr>
            <p:ph type="body" idx="1"/>
          </p:nvPr>
        </p:nvSpPr>
        <p:spPr>
          <a:xfrm>
            <a:off x="457200" y="1535112"/>
            <a:ext cx="4040187" cy="639762"/>
          </a:xfrm>
          <a:prstGeom prst="rect">
            <a:avLst/>
          </a:prstGeom>
          <a:noFill/>
          <a:ln>
            <a:noFill/>
          </a:ln>
        </p:spPr>
        <p:txBody>
          <a:bodyPr anchor="b"/>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57" name="Shape 57"/>
          <p:cNvSpPr txBox="1">
            <a:spLocks noGrp="1"/>
          </p:cNvSpPr>
          <p:nvPr>
            <p:ph type="body" idx="2"/>
          </p:nvPr>
        </p:nvSpPr>
        <p:spPr>
          <a:xfrm>
            <a:off x="457200" y="2174875"/>
            <a:ext cx="4040187" cy="3951287"/>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8" name="Shape 58"/>
          <p:cNvSpPr txBox="1">
            <a:spLocks noGrp="1"/>
          </p:cNvSpPr>
          <p:nvPr>
            <p:ph type="body" idx="3"/>
          </p:nvPr>
        </p:nvSpPr>
        <p:spPr>
          <a:xfrm>
            <a:off x="4645025" y="1535112"/>
            <a:ext cx="4041774" cy="639762"/>
          </a:xfrm>
          <a:prstGeom prst="rect">
            <a:avLst/>
          </a:prstGeom>
          <a:noFill/>
          <a:ln>
            <a:noFill/>
          </a:ln>
        </p:spPr>
        <p:txBody>
          <a:bodyPr anchor="b"/>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59" name="Shape 59"/>
          <p:cNvSpPr txBox="1">
            <a:spLocks noGrp="1"/>
          </p:cNvSpPr>
          <p:nvPr>
            <p:ph type="body" idx="4"/>
          </p:nvPr>
        </p:nvSpPr>
        <p:spPr>
          <a:xfrm>
            <a:off x="4645025" y="2174875"/>
            <a:ext cx="4041774" cy="3951287"/>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684212" y="620712"/>
            <a:ext cx="7772400" cy="1143000"/>
          </a:xfrm>
          <a:prstGeom prst="rect">
            <a:avLst/>
          </a:prstGeom>
          <a:noFill/>
          <a:ln>
            <a:noFill/>
          </a:ln>
        </p:spPr>
        <p:txBody>
          <a:bodyPr/>
          <a:lstStyle>
            <a:lvl1pPr algn="l" rtl="0">
              <a:spcBef>
                <a:spcPts val="0"/>
              </a:spcBef>
              <a:spcAft>
                <a:spcPts val="0"/>
              </a:spcAft>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endParaRPr/>
          </a:p>
        </p:txBody>
      </p:sp>
      <p:sp>
        <p:nvSpPr>
          <p:cNvPr id="65" name="Shape 65"/>
          <p:cNvSpPr txBox="1">
            <a:spLocks noGrp="1"/>
          </p:cNvSpPr>
          <p:nvPr>
            <p:ph type="body" idx="1"/>
          </p:nvPr>
        </p:nvSpPr>
        <p:spPr>
          <a:xfrm>
            <a:off x="684212" y="1989138"/>
            <a:ext cx="3809999" cy="4114800"/>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6" name="Shape 66"/>
          <p:cNvSpPr txBox="1">
            <a:spLocks noGrp="1"/>
          </p:cNvSpPr>
          <p:nvPr>
            <p:ph type="body" idx="2"/>
          </p:nvPr>
        </p:nvSpPr>
        <p:spPr>
          <a:xfrm>
            <a:off x="4646612" y="1989138"/>
            <a:ext cx="3809999" cy="4114800"/>
          </a:xfrm>
          <a:prstGeom prst="rect">
            <a:avLst/>
          </a:prstGeom>
          <a:noFill/>
          <a:ln>
            <a:noFill/>
          </a:ln>
        </p:spPr>
        <p:txBody>
          <a:bodyPr/>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722312" y="4406900"/>
            <a:ext cx="7772400" cy="1362075"/>
          </a:xfrm>
          <a:prstGeom prst="rect">
            <a:avLst/>
          </a:prstGeom>
          <a:noFill/>
          <a:ln>
            <a:noFill/>
          </a:ln>
        </p:spPr>
        <p:txBody>
          <a:bodyPr anchor="t"/>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2" name="Shape 72"/>
          <p:cNvSpPr txBox="1">
            <a:spLocks noGrp="1"/>
          </p:cNvSpPr>
          <p:nvPr>
            <p:ph type="body" idx="1"/>
          </p:nvPr>
        </p:nvSpPr>
        <p:spPr>
          <a:xfrm>
            <a:off x="722312" y="2906713"/>
            <a:ext cx="7772400" cy="1500187"/>
          </a:xfrm>
          <a:prstGeom prst="rect">
            <a:avLst/>
          </a:prstGeom>
          <a:noFill/>
          <a:ln>
            <a:noFill/>
          </a:ln>
        </p:spPr>
        <p:txBody>
          <a:bodyPr anchor="b"/>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4" name="Shape 13"/>
          <p:cNvSpPr txBox="1">
            <a:spLocks noGrp="1"/>
          </p:cNvSpPr>
          <p:nvPr>
            <p:ph type="sldNum" idx="13"/>
          </p:nvPr>
        </p:nvSpPr>
        <p:spPr>
          <a:ln/>
        </p:spPr>
        <p:txBody>
          <a:bodyPr/>
          <a:lstStyle>
            <a:lvl1pPr>
              <a:defRPr/>
            </a:lvl1pPr>
            <a:lvl2pPr lvl="1">
              <a:defRPr/>
            </a:lvl2pPr>
            <a:lvl3pPr lvl="2">
              <a:defRPr/>
            </a:lvl3pPr>
            <a:lvl4pPr lvl="3">
              <a:defRPr/>
            </a:lvl4pPr>
            <a:lvl5pPr lvl="4">
              <a:buFont typeface="Courier New" pitchFamily="49" charset="0"/>
              <a:buChar char="o"/>
              <a:defRPr/>
            </a:lvl5pPr>
          </a:lstStyle>
          <a:p>
            <a:endParaRPr lang="en-GB"/>
          </a:p>
          <a:p>
            <a:pPr lvl="1"/>
            <a:endParaRPr lang="en-GB"/>
          </a:p>
          <a:p>
            <a:pPr lvl="2"/>
            <a:endParaRPr lang="en-GB"/>
          </a:p>
          <a:p>
            <a:pPr lvl="3"/>
            <a:endParaRPr lang="en-GB"/>
          </a:p>
          <a:p>
            <a:pPr lvl="4"/>
            <a:endParaRPr lang="en-GB"/>
          </a:p>
          <a:p>
            <a:pPr lvl="4"/>
            <a:endParaRPr lang="en-GB"/>
          </a:p>
          <a:p>
            <a:pPr lvl="4">
              <a:buFont typeface="Arial" charset="0"/>
              <a:buChar char="●"/>
            </a:pPr>
            <a:endParaRPr lang="en-GB"/>
          </a:p>
          <a:p>
            <a:pPr lvl="4"/>
            <a:endParaRPr lang="en-GB"/>
          </a:p>
          <a:p>
            <a:pPr lvl="4"/>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hape 9"/>
          <p:cNvSpPr txBox="1">
            <a:spLocks noGrp="1"/>
          </p:cNvSpPr>
          <p:nvPr>
            <p:ph type="title"/>
          </p:nvPr>
        </p:nvSpPr>
        <p:spPr bwMode="auto">
          <a:xfrm>
            <a:off x="684213" y="620713"/>
            <a:ext cx="7772400" cy="11430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GB" smtClean="0">
              <a:sym typeface="Arial" charset="0"/>
            </a:endParaRPr>
          </a:p>
        </p:txBody>
      </p:sp>
      <p:sp>
        <p:nvSpPr>
          <p:cNvPr id="1027" name="Shape 10"/>
          <p:cNvSpPr txBox="1">
            <a:spLocks noGrp="1"/>
          </p:cNvSpPr>
          <p:nvPr>
            <p:ph type="body" idx="1"/>
          </p:nvPr>
        </p:nvSpPr>
        <p:spPr bwMode="auto">
          <a:xfrm>
            <a:off x="684213" y="1989138"/>
            <a:ext cx="7772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GB" smtClean="0">
              <a:sym typeface="Arial" charset="0"/>
            </a:endParaRPr>
          </a:p>
        </p:txBody>
      </p:sp>
      <p:sp>
        <p:nvSpPr>
          <p:cNvPr id="1028" name="Shape 11"/>
          <p:cNvSpPr txBox="1">
            <a:spLocks noGrp="1"/>
          </p:cNvSpPr>
          <p:nvPr/>
        </p:nvSpPr>
        <p:spPr bwMode="auto">
          <a:xfrm>
            <a:off x="6588125" y="6237288"/>
            <a:ext cx="1905000" cy="457200"/>
          </a:xfrm>
          <a:prstGeom prst="rect">
            <a:avLst/>
          </a:prstGeom>
          <a:noFill/>
          <a:ln w="9525">
            <a:noFill/>
            <a:miter lim="800000"/>
            <a:headEnd/>
            <a:tailEnd/>
          </a:ln>
        </p:spPr>
        <p:txBody>
          <a:bodyPr lIns="91425" tIns="91425" rIns="91425" bIns="91425"/>
          <a:lstStyle/>
          <a:p>
            <a:endParaRPr lang="en-GB"/>
          </a:p>
        </p:txBody>
      </p:sp>
      <p:sp>
        <p:nvSpPr>
          <p:cNvPr id="1029" name="Shape 12"/>
          <p:cNvSpPr txBox="1">
            <a:spLocks noGrp="1"/>
          </p:cNvSpPr>
          <p:nvPr/>
        </p:nvSpPr>
        <p:spPr bwMode="auto">
          <a:xfrm>
            <a:off x="3124200" y="6248400"/>
            <a:ext cx="2895600" cy="457200"/>
          </a:xfrm>
          <a:prstGeom prst="rect">
            <a:avLst/>
          </a:prstGeom>
          <a:noFill/>
          <a:ln w="9525">
            <a:noFill/>
            <a:miter lim="800000"/>
            <a:headEnd/>
            <a:tailEnd/>
          </a:ln>
        </p:spPr>
        <p:txBody>
          <a:bodyPr lIns="91425" tIns="91425" rIns="91425" bIns="91425"/>
          <a:lstStyle/>
          <a:p>
            <a:endParaRPr lang="en-GB"/>
          </a:p>
        </p:txBody>
      </p:sp>
      <p:sp>
        <p:nvSpPr>
          <p:cNvPr id="13" name="Shape 13"/>
          <p:cNvSpPr txBox="1">
            <a:spLocks noGrp="1"/>
          </p:cNvSpPr>
          <p:nvPr>
            <p:ph type="sldNum" idx="12"/>
          </p:nvPr>
        </p:nvSpPr>
        <p:spPr>
          <a:xfrm>
            <a:off x="684213" y="6165850"/>
            <a:ext cx="1905000" cy="457200"/>
          </a:xfrm>
          <a:prstGeom prst="rect">
            <a:avLst/>
          </a:prstGeom>
          <a:noFill/>
          <a:ln>
            <a:noFill/>
          </a:ln>
        </p:spPr>
        <p:txBody>
          <a:bodyPr vert="horz" wrap="square" lIns="91425" tIns="91425" rIns="91425" bIns="91425" numCol="1" anchor="t" anchorCtr="0" compatLnSpc="1">
            <a:prstTxWarp prst="textNoShape">
              <a:avLst/>
            </a:prstTxWarp>
            <a:noAutofit/>
          </a:bodyPr>
          <a:lstStyle>
            <a:lvl1pPr>
              <a:buClr>
                <a:srgbClr val="000000"/>
              </a:buClr>
              <a:buFont typeface="Arial" charset="0"/>
              <a:buChar char="●"/>
              <a:defRPr/>
            </a:lvl1pPr>
            <a:lvl2pPr lvl="1">
              <a:buClr>
                <a:srgbClr val="000000"/>
              </a:buClr>
              <a:buFont typeface="Courier New" pitchFamily="49" charset="0"/>
              <a:buChar char="o"/>
              <a:defRPr/>
            </a:lvl2pPr>
            <a:lvl3pPr lvl="2">
              <a:buClr>
                <a:srgbClr val="000000"/>
              </a:buClr>
              <a:buFont typeface="Wingdings" pitchFamily="2" charset="2"/>
              <a:buChar char="§"/>
              <a:defRPr/>
            </a:lvl3pPr>
            <a:lvl4pPr lvl="3">
              <a:buClr>
                <a:srgbClr val="000000"/>
              </a:buClr>
              <a:buFont typeface="Arial" charset="0"/>
              <a:buChar char="●"/>
              <a:defRPr/>
            </a:lvl4pPr>
            <a:lvl5pPr lvl="4">
              <a:buClr>
                <a:srgbClr val="000000"/>
              </a:buClr>
              <a:buFont typeface="Wingdings" pitchFamily="2" charset="2"/>
              <a:buChar char="§"/>
              <a:defRPr/>
            </a:lvl5pPr>
          </a:lstStyle>
          <a:p>
            <a:endParaRPr lang="en-GB"/>
          </a:p>
          <a:p>
            <a:pPr lvl="1"/>
            <a:endParaRPr lang="en-GB"/>
          </a:p>
          <a:p>
            <a:pPr lvl="2"/>
            <a:endParaRPr lang="en-GB"/>
          </a:p>
          <a:p>
            <a:pPr lvl="3"/>
            <a:endParaRPr lang="en-GB"/>
          </a:p>
          <a:p>
            <a:pPr lvl="4">
              <a:buFont typeface="Courier New" pitchFamily="49" charset="0"/>
              <a:buChar char="o"/>
            </a:pPr>
            <a:endParaRPr lang="en-GB"/>
          </a:p>
          <a:p>
            <a:pPr lvl="4"/>
            <a:endParaRPr lang="en-GB"/>
          </a:p>
          <a:p>
            <a:pPr lvl="4">
              <a:buFont typeface="Arial" charset="0"/>
              <a:buChar char="●"/>
            </a:pPr>
            <a:endParaRPr lang="en-GB"/>
          </a:p>
          <a:p>
            <a:pPr lvl="4">
              <a:buFont typeface="Courier New" pitchFamily="49" charset="0"/>
              <a:buChar char="o"/>
            </a:pPr>
            <a:endParaRPr lang="en-GB"/>
          </a:p>
          <a:p>
            <a:pPr lvl="4"/>
            <a:endParaRPr lang="en-GB"/>
          </a:p>
        </p:txBody>
      </p:sp>
    </p:spTree>
  </p:cSld>
  <p:clrMap bg1="lt1" tx1="dk1" bg2="dk2" tx2="lt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hf sldNum="0" hdr="0" ftr="0" dt="0"/>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a:ea typeface="Arial"/>
          <a:cs typeface="Arial"/>
          <a:sym typeface="Arial" charset="0"/>
        </a:defRPr>
      </a:lvl3pPr>
      <a:lvl4pPr algn="l" rtl="0" eaLnBrk="0" fontAlgn="base" hangingPunct="0">
        <a:spcBef>
          <a:spcPct val="0"/>
        </a:spcBef>
        <a:spcAft>
          <a:spcPct val="0"/>
        </a:spcAft>
        <a:defRPr sz="1400">
          <a:solidFill>
            <a:srgbClr val="000000"/>
          </a:solidFill>
          <a:latin typeface="Arial"/>
          <a:ea typeface="Arial"/>
          <a:cs typeface="Arial"/>
          <a:sym typeface="Arial" charset="0"/>
        </a:defRPr>
      </a:lvl4pPr>
      <a:lvl5pPr algn="l" rtl="0" eaLnBrk="0" fontAlgn="base" hangingPunct="0">
        <a:spcBef>
          <a:spcPct val="0"/>
        </a:spcBef>
        <a:spcAft>
          <a:spcPct val="0"/>
        </a:spcAft>
        <a:defRPr sz="1400">
          <a:solidFill>
            <a:srgbClr val="000000"/>
          </a:solidFill>
          <a:latin typeface="Arial"/>
          <a:ea typeface="Arial"/>
          <a:cs typeface="Arial"/>
          <a:sym typeface="Arial"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hyperlink" Target="http://pennystocks.la/internet-in-real-time/" TargetMode="External"/><Relationship Id="rId7"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30.jpe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8" Type="http://schemas.openxmlformats.org/officeDocument/2006/relationships/hyperlink" Target="http://www.net-aware.org.uk/" TargetMode="External"/><Relationship Id="rId3" Type="http://schemas.openxmlformats.org/officeDocument/2006/relationships/hyperlink" Target="http://www.ceop.police.uk/" TargetMode="External"/><Relationship Id="rId7" Type="http://schemas.openxmlformats.org/officeDocument/2006/relationships/hyperlink" Target="http://www.digizen.org/"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hyperlink" Target="http://www.cybersmile.org/" TargetMode="External"/><Relationship Id="rId5" Type="http://schemas.openxmlformats.org/officeDocument/2006/relationships/hyperlink" Target="http://www.saferinternet.org.uk/" TargetMode="External"/><Relationship Id="rId4" Type="http://schemas.openxmlformats.org/officeDocument/2006/relationships/hyperlink" Target="http://www.thinkuknow.co.uk/" TargetMode="External"/><Relationship Id="rId9" Type="http://schemas.openxmlformats.org/officeDocument/2006/relationships/hyperlink" Target="http://www.internetmatters.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list=UUG6Ej049ZA7mjbfzl8mRkBw&amp;v=EhuL8iHSE64"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pectme Pp Cover 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Grp="1" noChangeArrowheads="1"/>
          </p:cNvSpPr>
          <p:nvPr>
            <p:ph type="ctrTitle"/>
          </p:nvPr>
        </p:nvSpPr>
        <p:spPr>
          <a:xfrm>
            <a:off x="900113" y="4984750"/>
            <a:ext cx="7772400" cy="388938"/>
          </a:xfrm>
        </p:spPr>
        <p:txBody>
          <a:bodyPr/>
          <a:lstStyle/>
          <a:p>
            <a:pPr algn="ctr" eaLnBrk="1" hangingPunct="1"/>
            <a:r>
              <a:rPr lang="en-GB" altLang="en-US" sz="2800" smtClean="0">
                <a:solidFill>
                  <a:schemeClr val="bg1"/>
                </a:solidFill>
              </a:rPr>
              <a:t>respect</a:t>
            </a:r>
            <a:r>
              <a:rPr lang="en-GB" altLang="en-US" sz="2800" i="1" smtClean="0">
                <a:solidFill>
                  <a:schemeClr val="bg1"/>
                </a:solidFill>
              </a:rPr>
              <a:t>me</a:t>
            </a:r>
            <a:r>
              <a:rPr lang="en-GB" altLang="en-US" sz="2800" smtClean="0">
                <a:solidFill>
                  <a:schemeClr val="bg1"/>
                </a:solidFill>
              </a:rPr>
              <a:t>, Scotland’s Anti-Bullying Service</a:t>
            </a:r>
            <a:endParaRPr lang="en-US" altLang="en-US" sz="2800" smtClean="0">
              <a:solidFill>
                <a:schemeClr val="bg1"/>
              </a:solidFill>
            </a:endParaRPr>
          </a:p>
        </p:txBody>
      </p:sp>
      <p:sp>
        <p:nvSpPr>
          <p:cNvPr id="2052" name="Text Box 5"/>
          <p:cNvSpPr txBox="1">
            <a:spLocks noChangeArrowheads="1"/>
          </p:cNvSpPr>
          <p:nvPr/>
        </p:nvSpPr>
        <p:spPr bwMode="auto">
          <a:xfrm>
            <a:off x="1079500" y="4095750"/>
            <a:ext cx="6985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pPr algn="ctr">
              <a:spcBef>
                <a:spcPct val="50000"/>
              </a:spcBef>
            </a:pPr>
            <a:r>
              <a:rPr lang="en-US" altLang="en-US" sz="4000" b="1">
                <a:solidFill>
                  <a:schemeClr val="bg1"/>
                </a:solidFill>
              </a:rPr>
              <a:t>Lisa Armstrong</a:t>
            </a:r>
          </a:p>
        </p:txBody>
      </p:sp>
      <p:sp>
        <p:nvSpPr>
          <p:cNvPr id="2053" name="TextBox 1"/>
          <p:cNvSpPr txBox="1">
            <a:spLocks noChangeArrowheads="1"/>
          </p:cNvSpPr>
          <p:nvPr/>
        </p:nvSpPr>
        <p:spPr bwMode="auto">
          <a:xfrm>
            <a:off x="755650" y="2022475"/>
            <a:ext cx="7920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pPr algn="ctr"/>
            <a:r>
              <a:rPr lang="en-GB" sz="4800" b="1"/>
              <a:t>Online Safety Training</a:t>
            </a:r>
          </a:p>
        </p:txBody>
      </p:sp>
    </p:spTree>
    <p:extLst>
      <p:ext uri="{BB962C8B-B14F-4D97-AF65-F5344CB8AC3E}">
        <p14:creationId xmlns:p14="http://schemas.microsoft.com/office/powerpoint/2010/main" val="1453618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smtClean="0"/>
              <a:t>How Do </a:t>
            </a:r>
            <a:r>
              <a:rPr lang="en-GB" sz="3600" b="1" dirty="0"/>
              <a:t>W</a:t>
            </a:r>
            <a:r>
              <a:rPr lang="en-GB" sz="3600" b="1" dirty="0" smtClean="0"/>
              <a:t>e Support </a:t>
            </a:r>
            <a:r>
              <a:rPr lang="en-GB" sz="3600" b="1" dirty="0"/>
              <a:t>O</a:t>
            </a:r>
            <a:r>
              <a:rPr lang="en-GB" sz="3600" b="1" dirty="0" smtClean="0"/>
              <a:t>ur Children To Be Safe Online?</a:t>
            </a:r>
            <a:endParaRPr lang="en-GB" sz="3600" b="1" dirty="0"/>
          </a:p>
        </p:txBody>
      </p:sp>
      <p:sp>
        <p:nvSpPr>
          <p:cNvPr id="3" name="Text Placeholder 2"/>
          <p:cNvSpPr>
            <a:spLocks noGrp="1"/>
          </p:cNvSpPr>
          <p:nvPr>
            <p:ph type="body" idx="1"/>
          </p:nvPr>
        </p:nvSpPr>
        <p:spPr/>
        <p:txBody>
          <a:bodyPr/>
          <a:lstStyle/>
          <a:p>
            <a:r>
              <a:rPr lang="en-GB" sz="2800" dirty="0" smtClean="0"/>
              <a:t>How to eat at the table</a:t>
            </a:r>
          </a:p>
          <a:p>
            <a:r>
              <a:rPr lang="en-GB" sz="2800" dirty="0" smtClean="0"/>
              <a:t>Learning to swim</a:t>
            </a:r>
          </a:p>
          <a:p>
            <a:r>
              <a:rPr lang="en-GB" sz="2800" dirty="0" smtClean="0"/>
              <a:t>Riding a bike</a:t>
            </a:r>
          </a:p>
          <a:p>
            <a:r>
              <a:rPr lang="en-GB" sz="2800" dirty="0" smtClean="0"/>
              <a:t>Crossing the road</a:t>
            </a:r>
          </a:p>
          <a:p>
            <a:r>
              <a:rPr lang="en-GB" sz="2800" dirty="0" smtClean="0"/>
              <a:t>Playing games</a:t>
            </a:r>
          </a:p>
          <a:p>
            <a:r>
              <a:rPr lang="en-GB" sz="2800" dirty="0" smtClean="0"/>
              <a:t>Stranger Danger</a:t>
            </a:r>
          </a:p>
          <a:p>
            <a:endParaRPr lang="en-GB" sz="2800" dirty="0"/>
          </a:p>
          <a:p>
            <a:endParaRPr lang="en-GB" sz="2800" dirty="0" smtClean="0"/>
          </a:p>
          <a:p>
            <a:pPr marL="139700" indent="0">
              <a:buNone/>
            </a:pPr>
            <a:r>
              <a:rPr lang="en-GB" sz="2800" dirty="0" smtClean="0"/>
              <a:t>……..and learning to be safe online?</a:t>
            </a:r>
            <a:endParaRPr lang="en-GB" sz="2800" dirty="0"/>
          </a:p>
        </p:txBody>
      </p:sp>
    </p:spTree>
    <p:extLst>
      <p:ext uri="{BB962C8B-B14F-4D97-AF65-F5344CB8AC3E}">
        <p14:creationId xmlns:p14="http://schemas.microsoft.com/office/powerpoint/2010/main" val="799438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196752"/>
            <a:ext cx="7773044" cy="566960"/>
          </a:xfrm>
        </p:spPr>
        <p:txBody>
          <a:bodyPr/>
          <a:lstStyle/>
          <a:p>
            <a:pPr algn="ctr"/>
            <a:r>
              <a:rPr lang="en-GB" sz="3600" b="1" dirty="0" smtClean="0"/>
              <a:t>What Parents/Carers Need </a:t>
            </a:r>
            <a:r>
              <a:rPr lang="en-GB" sz="3600" b="1" dirty="0"/>
              <a:t>T</a:t>
            </a:r>
            <a:r>
              <a:rPr lang="en-GB" sz="3600" b="1" dirty="0" smtClean="0"/>
              <a:t>o Do</a:t>
            </a:r>
            <a:endParaRPr lang="en-GB" sz="3600" b="1" dirty="0"/>
          </a:p>
        </p:txBody>
      </p:sp>
      <p:sp>
        <p:nvSpPr>
          <p:cNvPr id="3" name="Text Placeholder 2"/>
          <p:cNvSpPr>
            <a:spLocks noGrp="1"/>
          </p:cNvSpPr>
          <p:nvPr>
            <p:ph type="body" idx="1"/>
          </p:nvPr>
        </p:nvSpPr>
        <p:spPr>
          <a:xfrm>
            <a:off x="971600" y="1916832"/>
            <a:ext cx="7557020" cy="4680520"/>
          </a:xfrm>
        </p:spPr>
        <p:txBody>
          <a:bodyPr/>
          <a:lstStyle/>
          <a:p>
            <a:r>
              <a:rPr lang="en-GB" altLang="en-US" sz="2400" b="1" u="sng" dirty="0" smtClean="0"/>
              <a:t>Communicate/build a trusting relationship</a:t>
            </a:r>
          </a:p>
          <a:p>
            <a:r>
              <a:rPr lang="en-US" altLang="en-US" sz="2400" dirty="0"/>
              <a:t>Let them know you are there to help if something upsetting happens </a:t>
            </a:r>
            <a:r>
              <a:rPr lang="en-US" altLang="en-US" sz="2400" dirty="0" smtClean="0"/>
              <a:t>online</a:t>
            </a:r>
          </a:p>
          <a:p>
            <a:r>
              <a:rPr lang="en-GB" altLang="en-US" sz="2400" dirty="0"/>
              <a:t>Have an agreement about what’s allowed on the </a:t>
            </a:r>
            <a:r>
              <a:rPr lang="en-GB" altLang="en-US" sz="2400" dirty="0" smtClean="0"/>
              <a:t>internet- Be a good role model!</a:t>
            </a:r>
          </a:p>
          <a:p>
            <a:r>
              <a:rPr lang="en-GB" altLang="en-US" sz="2400" dirty="0" smtClean="0"/>
              <a:t>Take time to teach</a:t>
            </a:r>
            <a:r>
              <a:rPr lang="en-GB" altLang="en-US" sz="2400" dirty="0"/>
              <a:t> </a:t>
            </a:r>
            <a:r>
              <a:rPr lang="en-GB" altLang="en-US" sz="2400" dirty="0" smtClean="0"/>
              <a:t>&amp; discuss about keeping safe online e.g. passcodes, location settings, blocking </a:t>
            </a:r>
            <a:r>
              <a:rPr lang="en-GB" altLang="en-US" sz="2400" dirty="0"/>
              <a:t>&amp;</a:t>
            </a:r>
            <a:r>
              <a:rPr lang="en-GB" altLang="en-US" sz="2400" dirty="0" smtClean="0"/>
              <a:t> reporting, their online behaviour, being </a:t>
            </a:r>
            <a:r>
              <a:rPr lang="en-GB" altLang="en-US" sz="2400" smtClean="0"/>
              <a:t>share aware</a:t>
            </a:r>
            <a:endParaRPr lang="en-GB" altLang="en-US" sz="2400" dirty="0" smtClean="0"/>
          </a:p>
          <a:p>
            <a:r>
              <a:rPr lang="en-GB" altLang="en-US" sz="2400" dirty="0" smtClean="0"/>
              <a:t>Check/set privacy settings &amp; parental controls</a:t>
            </a:r>
          </a:p>
          <a:p>
            <a:r>
              <a:rPr lang="en-GB" altLang="en-US" sz="2400" dirty="0" smtClean="0"/>
              <a:t>Be aware of age </a:t>
            </a:r>
            <a:r>
              <a:rPr lang="en-GB" altLang="en-US" sz="2400" dirty="0"/>
              <a:t>restrictions </a:t>
            </a:r>
            <a:r>
              <a:rPr lang="en-GB" altLang="en-US" sz="2400" dirty="0" smtClean="0"/>
              <a:t>for sites, apps, games</a:t>
            </a:r>
          </a:p>
        </p:txBody>
      </p:sp>
    </p:spTree>
    <p:extLst>
      <p:ext uri="{BB962C8B-B14F-4D97-AF65-F5344CB8AC3E}">
        <p14:creationId xmlns:p14="http://schemas.microsoft.com/office/powerpoint/2010/main" val="2316826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smtClean="0"/>
              <a:t>And finally…</a:t>
            </a:r>
            <a:endParaRPr lang="en-GB" sz="3600" b="1" dirty="0"/>
          </a:p>
        </p:txBody>
      </p:sp>
      <p:sp>
        <p:nvSpPr>
          <p:cNvPr id="3" name="Text Placeholder 2"/>
          <p:cNvSpPr>
            <a:spLocks noGrp="1"/>
          </p:cNvSpPr>
          <p:nvPr>
            <p:ph type="body" idx="1"/>
          </p:nvPr>
        </p:nvSpPr>
        <p:spPr/>
        <p:txBody>
          <a:bodyPr/>
          <a:lstStyle/>
          <a:p>
            <a:r>
              <a:rPr lang="en-GB" sz="2400" dirty="0"/>
              <a:t>Keep the discussion about internet safety open and </a:t>
            </a:r>
            <a:r>
              <a:rPr lang="en-GB" sz="2400" dirty="0" smtClean="0"/>
              <a:t>on-going</a:t>
            </a:r>
          </a:p>
          <a:p>
            <a:r>
              <a:rPr lang="en-GB" sz="2400" dirty="0" smtClean="0"/>
              <a:t>Remember settings are public by default and need to be changed</a:t>
            </a:r>
          </a:p>
          <a:p>
            <a:r>
              <a:rPr lang="en-GB" sz="2400" dirty="0" smtClean="0"/>
              <a:t>Only then can you control who is able to see pictures and posts. </a:t>
            </a:r>
            <a:r>
              <a:rPr lang="en-GB" sz="2400" b="1" dirty="0" smtClean="0"/>
              <a:t>If I can see it I can copy it!</a:t>
            </a:r>
          </a:p>
        </p:txBody>
      </p:sp>
    </p:spTree>
    <p:extLst>
      <p:ext uri="{BB962C8B-B14F-4D97-AF65-F5344CB8AC3E}">
        <p14:creationId xmlns:p14="http://schemas.microsoft.com/office/powerpoint/2010/main" val="233508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en-US" altLang="en-US" sz="3600" b="1" dirty="0" smtClean="0"/>
              <a:t>Practical Session</a:t>
            </a:r>
          </a:p>
        </p:txBody>
      </p:sp>
      <p:sp>
        <p:nvSpPr>
          <p:cNvPr id="14339" name="Rectangle 3"/>
          <p:cNvSpPr>
            <a:spLocks noGrp="1" noChangeArrowheads="1"/>
          </p:cNvSpPr>
          <p:nvPr>
            <p:ph type="body" idx="1"/>
          </p:nvPr>
        </p:nvSpPr>
        <p:spPr>
          <a:xfrm>
            <a:off x="684213" y="1700213"/>
            <a:ext cx="7772400" cy="4403725"/>
          </a:xfrm>
        </p:spPr>
        <p:txBody>
          <a:bodyPr/>
          <a:lstStyle/>
          <a:p>
            <a:pPr marL="0" indent="0">
              <a:lnSpc>
                <a:spcPct val="90000"/>
              </a:lnSpc>
              <a:buFontTx/>
              <a:buNone/>
            </a:pPr>
            <a:endParaRPr lang="en-US" altLang="en-US" sz="2400" smtClean="0"/>
          </a:p>
        </p:txBody>
      </p:sp>
      <p:pic>
        <p:nvPicPr>
          <p:cNvPr id="1434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60538"/>
            <a:ext cx="2314575"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4043363"/>
            <a:ext cx="2647950"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88" y="386715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725" y="1516063"/>
            <a:ext cx="2066925"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4984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smtClean="0"/>
              <a:t>Where Are </a:t>
            </a:r>
            <a:r>
              <a:rPr lang="en-GB" sz="3600" b="1" dirty="0"/>
              <a:t>T</a:t>
            </a:r>
            <a:r>
              <a:rPr lang="en-GB" sz="3600" b="1" dirty="0" smtClean="0"/>
              <a:t>hey </a:t>
            </a:r>
            <a:r>
              <a:rPr lang="en-GB" sz="3600" b="1" dirty="0"/>
              <a:t>G</a:t>
            </a:r>
            <a:r>
              <a:rPr lang="en-GB" sz="3600" b="1" dirty="0" smtClean="0"/>
              <a:t>oing?</a:t>
            </a:r>
            <a:endParaRPr lang="en-GB" sz="3600" b="1" dirty="0"/>
          </a:p>
        </p:txBody>
      </p:sp>
      <p:sp>
        <p:nvSpPr>
          <p:cNvPr id="3" name="Text Placeholder 2"/>
          <p:cNvSpPr>
            <a:spLocks noGrp="1"/>
          </p:cNvSpPr>
          <p:nvPr>
            <p:ph type="body" idx="1"/>
          </p:nvPr>
        </p:nvSpPr>
        <p:spPr/>
        <p:txBody>
          <a:bodyPr/>
          <a:lstStyle/>
          <a:p>
            <a:pPr marL="139700" indent="0">
              <a:buNone/>
            </a:pPr>
            <a:endParaRPr lang="en-GB" sz="2800" dirty="0" smtClean="0"/>
          </a:p>
          <a:p>
            <a:endParaRPr lang="en-GB" sz="2800" dirty="0"/>
          </a:p>
          <a:p>
            <a:endParaRPr lang="en-GB" sz="2800" dirty="0" smtClean="0"/>
          </a:p>
          <a:p>
            <a:endParaRPr lang="en-GB" sz="2800" dirty="0" smtClean="0">
              <a:solidFill>
                <a:schemeClr val="tx1"/>
              </a:solidFill>
              <a:hlinkClick r:id="rId3"/>
            </a:endParaRPr>
          </a:p>
          <a:p>
            <a:endParaRPr lang="en-GB" sz="2800" dirty="0">
              <a:solidFill>
                <a:schemeClr val="tx1"/>
              </a:solidFill>
              <a:hlinkClick r:id="rId3"/>
            </a:endParaRPr>
          </a:p>
          <a:p>
            <a:endParaRPr lang="en-GB" sz="2800" dirty="0" smtClean="0">
              <a:solidFill>
                <a:schemeClr val="tx1"/>
              </a:solidFill>
              <a:hlinkClick r:id="rId3"/>
            </a:endParaRPr>
          </a:p>
          <a:p>
            <a:endParaRPr lang="en-GB" sz="2800" dirty="0" smtClean="0">
              <a:solidFill>
                <a:schemeClr val="tx1"/>
              </a:solidFill>
              <a:hlinkClick r:id="rId3"/>
            </a:endParaRPr>
          </a:p>
          <a:p>
            <a:r>
              <a:rPr lang="en-GB" sz="2800" dirty="0" smtClean="0">
                <a:solidFill>
                  <a:schemeClr val="tx1"/>
                </a:solidFill>
                <a:hlinkClick r:id="rId3"/>
              </a:rPr>
              <a:t>Always changing  </a:t>
            </a:r>
            <a:endParaRPr lang="en-GB" sz="2800" dirty="0">
              <a:solidFill>
                <a:schemeClr val="tx1"/>
              </a:solidFill>
            </a:endParaRPr>
          </a:p>
          <a:p>
            <a:pPr marL="139700" indent="0">
              <a:buNone/>
            </a:pPr>
            <a:endParaRPr lang="en-GB" sz="2800" dirty="0"/>
          </a:p>
        </p:txBody>
      </p:sp>
      <p:pic>
        <p:nvPicPr>
          <p:cNvPr id="1026" name="Picture 2" descr="C:\Users\lisa.armstrong\Downloads\Social-Media-Ico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0556" y="1628800"/>
            <a:ext cx="3048000" cy="19431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lisa.armstrong\Downloads\youtube-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911" y="1832293"/>
            <a:ext cx="178252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lisa.armstrong\Downloads\blogger 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1842066"/>
            <a:ext cx="1116000" cy="1116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lisa.armstrong\Downloads\minecraft log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2117" y="3591452"/>
            <a:ext cx="2958909"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lisa.armstrong\Downloads\tumblr 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8144" y="3861048"/>
            <a:ext cx="1296000"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048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20713"/>
            <a:ext cx="7772400" cy="1143000"/>
          </a:xfrm>
        </p:spPr>
        <p:txBody>
          <a:bodyPr/>
          <a:lstStyle/>
          <a:p>
            <a:pPr algn="ctr"/>
            <a:r>
              <a:rPr lang="en-GB" sz="3600" b="1" dirty="0"/>
              <a:t>F</a:t>
            </a:r>
            <a:r>
              <a:rPr lang="en-GB" sz="3600" b="1" dirty="0" smtClean="0"/>
              <a:t>acebook</a:t>
            </a:r>
            <a:endParaRPr lang="en-GB" sz="3600" b="1" dirty="0"/>
          </a:p>
        </p:txBody>
      </p:sp>
      <p:pic>
        <p:nvPicPr>
          <p:cNvPr id="5" name="Content Placeholder 10"/>
          <p:cNvPicPr>
            <a:picLocks noGrp="1" noChangeAspect="1"/>
          </p:cNvPicPr>
          <p:nvPr>
            <p:ph idx="4294967295"/>
          </p:nvPr>
        </p:nvPicPr>
        <p:blipFill>
          <a:blip r:embed="rId2"/>
          <a:srcRect l="7520" r="7520"/>
          <a:stretch>
            <a:fillRect/>
          </a:stretch>
        </p:blipFill>
        <p:spPr>
          <a:xfrm>
            <a:off x="1619672" y="1827073"/>
            <a:ext cx="7330528" cy="3978191"/>
          </a:xfrm>
        </p:spPr>
      </p:pic>
      <p:pic>
        <p:nvPicPr>
          <p:cNvPr id="4098" name="Picture 2" descr="C:\Users\lisa.armstrong\AppData\Local\Microsoft\Windows\Temporary Internet Files\Content.IE5\5X3RQ5OX\photo[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797152"/>
            <a:ext cx="1296144" cy="12961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48264" y="980728"/>
            <a:ext cx="1800200" cy="461665"/>
          </a:xfrm>
          <a:prstGeom prst="rect">
            <a:avLst/>
          </a:prstGeom>
          <a:noFill/>
        </p:spPr>
        <p:txBody>
          <a:bodyPr wrap="square" rtlCol="0">
            <a:spAutoFit/>
          </a:bodyPr>
          <a:lstStyle/>
          <a:p>
            <a:r>
              <a:rPr lang="en-GB" sz="1200" b="1" dirty="0" smtClean="0"/>
              <a:t>Click here to open drop down menu</a:t>
            </a:r>
            <a:endParaRPr lang="en-GB" sz="1200" b="1" dirty="0"/>
          </a:p>
        </p:txBody>
      </p:sp>
      <p:cxnSp>
        <p:nvCxnSpPr>
          <p:cNvPr id="8" name="Straight Arrow Connector 7"/>
          <p:cNvCxnSpPr/>
          <p:nvPr/>
        </p:nvCxnSpPr>
        <p:spPr>
          <a:xfrm>
            <a:off x="8187394" y="1340768"/>
            <a:ext cx="504056" cy="5464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3528" y="1922661"/>
            <a:ext cx="1224136" cy="646331"/>
          </a:xfrm>
          <a:prstGeom prst="rect">
            <a:avLst/>
          </a:prstGeom>
          <a:noFill/>
        </p:spPr>
        <p:txBody>
          <a:bodyPr wrap="square" rtlCol="0">
            <a:spAutoFit/>
          </a:bodyPr>
          <a:lstStyle/>
          <a:p>
            <a:r>
              <a:rPr lang="en-GB" sz="1200" b="1" dirty="0" smtClean="0"/>
              <a:t>Click on Privacy button</a:t>
            </a:r>
            <a:endParaRPr lang="en-GB" sz="1200" b="1" dirty="0"/>
          </a:p>
        </p:txBody>
      </p:sp>
      <p:cxnSp>
        <p:nvCxnSpPr>
          <p:cNvPr id="19" name="Straight Arrow Connector 18"/>
          <p:cNvCxnSpPr/>
          <p:nvPr/>
        </p:nvCxnSpPr>
        <p:spPr>
          <a:xfrm>
            <a:off x="755576" y="2568992"/>
            <a:ext cx="792088" cy="22180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665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1989138"/>
            <a:ext cx="7772400" cy="4114800"/>
          </a:xfrm>
        </p:spPr>
        <p:txBody>
          <a:bodyPr/>
          <a:lstStyle/>
          <a:p>
            <a:pPr marL="139700" indent="0">
              <a:buNone/>
            </a:pPr>
            <a:endParaRPr lang="en-GB" dirty="0" smtClean="0"/>
          </a:p>
          <a:p>
            <a:endParaRPr lang="en-GB" dirty="0"/>
          </a:p>
        </p:txBody>
      </p:sp>
      <p:pic>
        <p:nvPicPr>
          <p:cNvPr id="4" name="Content Placeholder 10"/>
          <p:cNvPicPr>
            <a:picLocks noChangeAspect="1"/>
          </p:cNvPicPr>
          <p:nvPr/>
        </p:nvPicPr>
        <p:blipFill>
          <a:blip r:embed="rId2"/>
          <a:srcRect l="7520" r="7520"/>
          <a:stretch>
            <a:fillRect/>
          </a:stretch>
        </p:blipFill>
        <p:spPr>
          <a:xfrm>
            <a:off x="0" y="836712"/>
            <a:ext cx="8043259" cy="4365514"/>
          </a:xfrm>
          <a:prstGeom prst="rect">
            <a:avLst/>
          </a:prstGeom>
        </p:spPr>
      </p:pic>
      <p:cxnSp>
        <p:nvCxnSpPr>
          <p:cNvPr id="7" name="Straight Arrow Connector 6"/>
          <p:cNvCxnSpPr/>
          <p:nvPr/>
        </p:nvCxnSpPr>
        <p:spPr>
          <a:xfrm flipH="1">
            <a:off x="6169868" y="1506390"/>
            <a:ext cx="1008112" cy="3055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6673924" y="1506390"/>
            <a:ext cx="634380" cy="134654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300192" y="1506390"/>
            <a:ext cx="1080120" cy="249867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380312" y="1197497"/>
            <a:ext cx="1440160" cy="461665"/>
          </a:xfrm>
          <a:prstGeom prst="rect">
            <a:avLst/>
          </a:prstGeom>
          <a:noFill/>
        </p:spPr>
        <p:txBody>
          <a:bodyPr wrap="square" rtlCol="0">
            <a:spAutoFit/>
          </a:bodyPr>
          <a:lstStyle/>
          <a:p>
            <a:r>
              <a:rPr lang="en-GB" sz="1200" b="1" dirty="0" smtClean="0"/>
              <a:t>Friends is safest setting</a:t>
            </a:r>
            <a:endParaRPr lang="en-GB" sz="1200" b="1" dirty="0"/>
          </a:p>
        </p:txBody>
      </p:sp>
    </p:spTree>
    <p:extLst>
      <p:ext uri="{BB962C8B-B14F-4D97-AF65-F5344CB8AC3E}">
        <p14:creationId xmlns:p14="http://schemas.microsoft.com/office/powerpoint/2010/main" val="22986628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noChangeAspect="1"/>
          </p:cNvPicPr>
          <p:nvPr/>
        </p:nvPicPr>
        <p:blipFill>
          <a:blip r:embed="rId2"/>
          <a:srcRect l="7744" r="7744"/>
          <a:stretch>
            <a:fillRect/>
          </a:stretch>
        </p:blipFill>
        <p:spPr>
          <a:xfrm>
            <a:off x="185564" y="1178790"/>
            <a:ext cx="7704856" cy="4097987"/>
          </a:xfrm>
          <a:prstGeom prst="rect">
            <a:avLst/>
          </a:prstGeom>
        </p:spPr>
      </p:pic>
      <p:sp>
        <p:nvSpPr>
          <p:cNvPr id="3" name="TextBox 2"/>
          <p:cNvSpPr txBox="1"/>
          <p:nvPr/>
        </p:nvSpPr>
        <p:spPr>
          <a:xfrm>
            <a:off x="7308304" y="1628800"/>
            <a:ext cx="1152128" cy="461665"/>
          </a:xfrm>
          <a:prstGeom prst="rect">
            <a:avLst/>
          </a:prstGeom>
          <a:noFill/>
        </p:spPr>
        <p:txBody>
          <a:bodyPr wrap="square" rtlCol="0">
            <a:spAutoFit/>
          </a:bodyPr>
          <a:lstStyle/>
          <a:p>
            <a:r>
              <a:rPr lang="en-GB" sz="1200" b="1" dirty="0" smtClean="0"/>
              <a:t>Friends is safest</a:t>
            </a:r>
            <a:endParaRPr lang="en-GB" sz="1200" b="1" dirty="0"/>
          </a:p>
        </p:txBody>
      </p:sp>
      <p:cxnSp>
        <p:nvCxnSpPr>
          <p:cNvPr id="5" name="Straight Arrow Connector 4"/>
          <p:cNvCxnSpPr/>
          <p:nvPr/>
        </p:nvCxnSpPr>
        <p:spPr>
          <a:xfrm flipH="1">
            <a:off x="6588224" y="2090465"/>
            <a:ext cx="129614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3" idx="2"/>
          </p:cNvCxnSpPr>
          <p:nvPr/>
        </p:nvCxnSpPr>
        <p:spPr>
          <a:xfrm flipH="1">
            <a:off x="6372200" y="2090465"/>
            <a:ext cx="1512168" cy="97849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 idx="2"/>
          </p:cNvCxnSpPr>
          <p:nvPr/>
        </p:nvCxnSpPr>
        <p:spPr>
          <a:xfrm flipH="1">
            <a:off x="6372200" y="2090465"/>
            <a:ext cx="1512168" cy="227463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descr="C:\Users\lisa.armstrong\AppData\Local\Microsoft\Windows\Temporary Internet Files\Content.IE5\5X3RQ5OX\photo[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564" y="4869160"/>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01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p:cNvPicPr>
            <a:picLocks noChangeAspect="1"/>
          </p:cNvPicPr>
          <p:nvPr/>
        </p:nvPicPr>
        <p:blipFill>
          <a:blip r:embed="rId3"/>
          <a:srcRect t="10600" b="10600"/>
          <a:stretch>
            <a:fillRect/>
          </a:stretch>
        </p:blipFill>
        <p:spPr>
          <a:xfrm>
            <a:off x="609601" y="1493005"/>
            <a:ext cx="7274768" cy="4221324"/>
          </a:xfrm>
          <a:prstGeom prst="rect">
            <a:avLst/>
          </a:prstGeom>
        </p:spPr>
      </p:pic>
      <p:sp>
        <p:nvSpPr>
          <p:cNvPr id="5" name="TextBox 4"/>
          <p:cNvSpPr txBox="1"/>
          <p:nvPr/>
        </p:nvSpPr>
        <p:spPr>
          <a:xfrm>
            <a:off x="7020272" y="1700808"/>
            <a:ext cx="1728192" cy="646331"/>
          </a:xfrm>
          <a:prstGeom prst="rect">
            <a:avLst/>
          </a:prstGeom>
          <a:noFill/>
        </p:spPr>
        <p:txBody>
          <a:bodyPr wrap="square" rtlCol="0">
            <a:spAutoFit/>
          </a:bodyPr>
          <a:lstStyle/>
          <a:p>
            <a:r>
              <a:rPr lang="en-GB" sz="1200" b="1" dirty="0" smtClean="0"/>
              <a:t>Type name of contact you would like to block here</a:t>
            </a:r>
            <a:endParaRPr lang="en-GB" sz="1200" b="1" dirty="0"/>
          </a:p>
        </p:txBody>
      </p:sp>
      <p:cxnSp>
        <p:nvCxnSpPr>
          <p:cNvPr id="7" name="Straight Arrow Connector 6"/>
          <p:cNvCxnSpPr>
            <a:stCxn id="5" idx="1"/>
          </p:cNvCxnSpPr>
          <p:nvPr/>
        </p:nvCxnSpPr>
        <p:spPr>
          <a:xfrm flipH="1">
            <a:off x="6084168" y="2023974"/>
            <a:ext cx="936104" cy="39691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6" name="Picture 2" descr="C:\Users\lisa.armstrong\AppData\Local\Microsoft\Windows\Temporary Internet Files\Content.IE5\5X3RQ5OX\photo[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581128"/>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325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err="1" smtClean="0"/>
              <a:t>Instagram</a:t>
            </a:r>
            <a:endParaRPr lang="en-GB" sz="3600" b="1" dirty="0"/>
          </a:p>
        </p:txBody>
      </p:sp>
      <p:sp>
        <p:nvSpPr>
          <p:cNvPr id="3" name="TextBox 2"/>
          <p:cNvSpPr txBox="1"/>
          <p:nvPr/>
        </p:nvSpPr>
        <p:spPr>
          <a:xfrm>
            <a:off x="6444208" y="1535639"/>
            <a:ext cx="792088" cy="738664"/>
          </a:xfrm>
          <a:prstGeom prst="rect">
            <a:avLst/>
          </a:prstGeom>
          <a:noFill/>
        </p:spPr>
        <p:txBody>
          <a:bodyPr wrap="square" rtlCol="0">
            <a:spAutoFit/>
          </a:bodyPr>
          <a:lstStyle/>
          <a:p>
            <a:endParaRPr lang="en-GB" dirty="0" smtClean="0"/>
          </a:p>
          <a:p>
            <a:endParaRPr lang="en-GB" dirty="0"/>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5639"/>
            <a:ext cx="2304256" cy="173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1517808"/>
            <a:ext cx="3543300" cy="4696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Arrow Connector 10"/>
          <p:cNvCxnSpPr/>
          <p:nvPr/>
        </p:nvCxnSpPr>
        <p:spPr>
          <a:xfrm flipH="1">
            <a:off x="6027068" y="5845100"/>
            <a:ext cx="18573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444208" y="5085184"/>
            <a:ext cx="1728192" cy="646331"/>
          </a:xfrm>
          <a:prstGeom prst="rect">
            <a:avLst/>
          </a:prstGeom>
          <a:noFill/>
        </p:spPr>
        <p:txBody>
          <a:bodyPr wrap="square" rtlCol="0">
            <a:spAutoFit/>
          </a:bodyPr>
          <a:lstStyle/>
          <a:p>
            <a:r>
              <a:rPr lang="en-GB" sz="1200" b="1" dirty="0" smtClean="0"/>
              <a:t>1. Click on the address card icon to open your profile</a:t>
            </a:r>
            <a:endParaRPr lang="en-GB" sz="1200" b="1" dirty="0"/>
          </a:p>
        </p:txBody>
      </p:sp>
      <p:cxnSp>
        <p:nvCxnSpPr>
          <p:cNvPr id="29" name="Straight Arrow Connector 28"/>
          <p:cNvCxnSpPr/>
          <p:nvPr/>
        </p:nvCxnSpPr>
        <p:spPr>
          <a:xfrm flipH="1">
            <a:off x="5922150" y="1772815"/>
            <a:ext cx="1033568"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TextBox 2050"/>
          <p:cNvSpPr txBox="1"/>
          <p:nvPr/>
        </p:nvSpPr>
        <p:spPr>
          <a:xfrm>
            <a:off x="7236296" y="1700808"/>
            <a:ext cx="1656184" cy="461665"/>
          </a:xfrm>
          <a:prstGeom prst="rect">
            <a:avLst/>
          </a:prstGeom>
          <a:noFill/>
        </p:spPr>
        <p:txBody>
          <a:bodyPr wrap="square" rtlCol="0">
            <a:spAutoFit/>
          </a:bodyPr>
          <a:lstStyle/>
          <a:p>
            <a:r>
              <a:rPr lang="en-GB" sz="1200" b="1" dirty="0" smtClean="0"/>
              <a:t>2. Click on the settings icon</a:t>
            </a:r>
            <a:endParaRPr lang="en-GB" sz="1200" b="1" dirty="0"/>
          </a:p>
        </p:txBody>
      </p:sp>
    </p:spTree>
    <p:extLst>
      <p:ext uri="{BB962C8B-B14F-4D97-AF65-F5344CB8AC3E}">
        <p14:creationId xmlns:p14="http://schemas.microsoft.com/office/powerpoint/2010/main" val="3527167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4294967295"/>
          </p:nvPr>
        </p:nvSpPr>
        <p:spPr>
          <a:xfrm>
            <a:off x="684213" y="616585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Arial" charset="0"/>
              </a:defRPr>
            </a:lvl1pPr>
            <a:lvl2pPr marL="742950" indent="-285750">
              <a:defRPr sz="2200">
                <a:solidFill>
                  <a:schemeClr val="tx1"/>
                </a:solidFill>
                <a:latin typeface="Arial" charset="0"/>
              </a:defRPr>
            </a:lvl2pPr>
            <a:lvl3pPr marL="1143000" indent="-228600">
              <a:defRPr sz="2200">
                <a:solidFill>
                  <a:schemeClr val="tx1"/>
                </a:solidFill>
                <a:latin typeface="Arial" charset="0"/>
              </a:defRPr>
            </a:lvl3pPr>
            <a:lvl4pPr marL="1600200" indent="-228600">
              <a:defRPr sz="2200">
                <a:solidFill>
                  <a:schemeClr val="tx1"/>
                </a:solidFill>
                <a:latin typeface="Arial" charset="0"/>
              </a:defRPr>
            </a:lvl4pPr>
            <a:lvl5pPr marL="2057400" indent="-22860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endParaRPr lang="en-GB" altLang="en-US" sz="1400"/>
          </a:p>
          <a:p>
            <a:endParaRPr lang="en-GB" altLang="en-US" sz="1400"/>
          </a:p>
        </p:txBody>
      </p:sp>
      <p:sp>
        <p:nvSpPr>
          <p:cNvPr id="5123" name="Rectangle 2"/>
          <p:cNvSpPr>
            <a:spLocks noGrp="1" noChangeArrowheads="1"/>
          </p:cNvSpPr>
          <p:nvPr>
            <p:ph type="title"/>
          </p:nvPr>
        </p:nvSpPr>
        <p:spPr/>
        <p:txBody>
          <a:bodyPr/>
          <a:lstStyle/>
          <a:p>
            <a:pPr algn="ctr" eaLnBrk="1" hangingPunct="1"/>
            <a:r>
              <a:rPr lang="en-GB" altLang="en-US" sz="4400" b="1" dirty="0" smtClean="0"/>
              <a:t>Training Aims</a:t>
            </a:r>
            <a:endParaRPr lang="en-US" altLang="en-US" sz="4400" b="1" dirty="0" smtClean="0"/>
          </a:p>
        </p:txBody>
      </p:sp>
      <p:sp>
        <p:nvSpPr>
          <p:cNvPr id="5124" name="Rectangle 3"/>
          <p:cNvSpPr>
            <a:spLocks noGrp="1" noChangeArrowheads="1"/>
          </p:cNvSpPr>
          <p:nvPr>
            <p:ph type="body" idx="1"/>
          </p:nvPr>
        </p:nvSpPr>
        <p:spPr>
          <a:xfrm>
            <a:off x="684213" y="1557338"/>
            <a:ext cx="7772400" cy="3827462"/>
          </a:xfrm>
        </p:spPr>
        <p:txBody>
          <a:bodyPr/>
          <a:lstStyle/>
          <a:p>
            <a:pPr eaLnBrk="1" hangingPunct="1">
              <a:buFontTx/>
              <a:buNone/>
            </a:pPr>
            <a:r>
              <a:rPr lang="en-GB" altLang="en-US" dirty="0" smtClean="0"/>
              <a:t>	</a:t>
            </a:r>
          </a:p>
          <a:p>
            <a:r>
              <a:rPr lang="en-GB" sz="2800" dirty="0" smtClean="0"/>
              <a:t>Consider </a:t>
            </a:r>
            <a:r>
              <a:rPr lang="en-GB" sz="2800" dirty="0"/>
              <a:t>what we mean by bullying, including on–line </a:t>
            </a:r>
            <a:r>
              <a:rPr lang="en-GB" sz="2800" dirty="0" smtClean="0"/>
              <a:t>bullying</a:t>
            </a:r>
          </a:p>
          <a:p>
            <a:r>
              <a:rPr lang="en-GB" sz="2800" dirty="0" smtClean="0"/>
              <a:t>How young people use technology-the risks &amp; challenges</a:t>
            </a:r>
          </a:p>
          <a:p>
            <a:r>
              <a:rPr lang="en-GB" sz="2800" dirty="0"/>
              <a:t>To think about </a:t>
            </a:r>
            <a:r>
              <a:rPr lang="en-GB" sz="2800" dirty="0" smtClean="0"/>
              <a:t>our role </a:t>
            </a:r>
            <a:r>
              <a:rPr lang="en-GB" sz="2800" dirty="0"/>
              <a:t>in keeping our children safe </a:t>
            </a:r>
            <a:r>
              <a:rPr lang="en-GB" sz="2800" dirty="0" smtClean="0"/>
              <a:t>online</a:t>
            </a:r>
            <a:endParaRPr lang="en-GB" sz="2800" dirty="0"/>
          </a:p>
          <a:p>
            <a:r>
              <a:rPr lang="en-GB" sz="2800" dirty="0" smtClean="0"/>
              <a:t>Practical skills to </a:t>
            </a:r>
            <a:r>
              <a:rPr lang="en-GB" sz="2800" dirty="0"/>
              <a:t>ensure </a:t>
            </a:r>
            <a:r>
              <a:rPr lang="en-GB" sz="2800" dirty="0" smtClean="0"/>
              <a:t>safe, secure settings </a:t>
            </a:r>
            <a:endParaRPr lang="en-GB" sz="2800" dirty="0"/>
          </a:p>
          <a:p>
            <a:r>
              <a:rPr lang="en-GB" sz="2800" dirty="0"/>
              <a:t>L</a:t>
            </a:r>
            <a:r>
              <a:rPr lang="en-GB" sz="2800" dirty="0" smtClean="0"/>
              <a:t>earn from each other </a:t>
            </a:r>
            <a:r>
              <a:rPr lang="en-GB" sz="2800" dirty="0"/>
              <a:t>!!!!</a:t>
            </a:r>
          </a:p>
          <a:p>
            <a:pPr algn="ctr" eaLnBrk="1" hangingPunct="1">
              <a:buFontTx/>
              <a:buNone/>
            </a:pPr>
            <a:r>
              <a:rPr lang="en-GB" altLang="en-US" sz="2800" dirty="0" smtClean="0"/>
              <a:t>	</a:t>
            </a:r>
            <a:endParaRPr lang="en-US" altLang="en-US" sz="2800" dirty="0" smtClean="0">
              <a:solidFill>
                <a:srgbClr val="000000"/>
              </a:solidFill>
              <a:ea typeface="Times New Roman" pitchFamily="18" charset="0"/>
              <a:cs typeface="Arial" charset="0"/>
            </a:endParaRPr>
          </a:p>
        </p:txBody>
      </p:sp>
    </p:spTree>
    <p:extLst>
      <p:ext uri="{BB962C8B-B14F-4D97-AF65-F5344CB8AC3E}">
        <p14:creationId xmlns:p14="http://schemas.microsoft.com/office/powerpoint/2010/main" val="1760018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err="1" smtClean="0"/>
              <a:t>Instagram</a:t>
            </a:r>
            <a:endParaRPr lang="en-GB" sz="3600" b="1" dirty="0"/>
          </a:p>
        </p:txBody>
      </p:sp>
      <p:sp>
        <p:nvSpPr>
          <p:cNvPr id="3" name="TextBox 2"/>
          <p:cNvSpPr txBox="1"/>
          <p:nvPr/>
        </p:nvSpPr>
        <p:spPr>
          <a:xfrm>
            <a:off x="6444208" y="1535639"/>
            <a:ext cx="792088" cy="738664"/>
          </a:xfrm>
          <a:prstGeom prst="rect">
            <a:avLst/>
          </a:prstGeom>
          <a:noFill/>
        </p:spPr>
        <p:txBody>
          <a:bodyPr wrap="square" rtlCol="0">
            <a:spAutoFit/>
          </a:bodyPr>
          <a:lstStyle/>
          <a:p>
            <a:endParaRPr lang="en-GB" dirty="0" smtClean="0"/>
          </a:p>
          <a:p>
            <a:endParaRPr lang="en-GB" dirty="0"/>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621630"/>
            <a:ext cx="2304256" cy="173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826416"/>
            <a:ext cx="3926709" cy="5400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flipH="1">
            <a:off x="5978429" y="2780556"/>
            <a:ext cx="16899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668344" y="2564904"/>
            <a:ext cx="1296144" cy="830997"/>
          </a:xfrm>
          <a:prstGeom prst="rect">
            <a:avLst/>
          </a:prstGeom>
          <a:noFill/>
        </p:spPr>
        <p:txBody>
          <a:bodyPr wrap="square" rtlCol="0">
            <a:spAutoFit/>
          </a:bodyPr>
          <a:lstStyle/>
          <a:p>
            <a:r>
              <a:rPr lang="en-GB" sz="1200" b="1" dirty="0" smtClean="0"/>
              <a:t>Scroll to “</a:t>
            </a:r>
          </a:p>
          <a:p>
            <a:r>
              <a:rPr lang="en-GB" sz="1200" b="1" dirty="0" smtClean="0"/>
              <a:t>photo privacy” option and click on it</a:t>
            </a:r>
            <a:endParaRPr lang="en-GB" sz="1200" b="1" dirty="0"/>
          </a:p>
        </p:txBody>
      </p:sp>
    </p:spTree>
    <p:extLst>
      <p:ext uri="{BB962C8B-B14F-4D97-AF65-F5344CB8AC3E}">
        <p14:creationId xmlns:p14="http://schemas.microsoft.com/office/powerpoint/2010/main" val="1785195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44208" y="1391547"/>
            <a:ext cx="792088" cy="738664"/>
          </a:xfrm>
          <a:prstGeom prst="rect">
            <a:avLst/>
          </a:prstGeom>
          <a:noFill/>
        </p:spPr>
        <p:txBody>
          <a:bodyPr wrap="square" rtlCol="0">
            <a:spAutoFit/>
          </a:bodyPr>
          <a:lstStyle/>
          <a:p>
            <a:endParaRPr lang="en-GB" dirty="0" smtClean="0"/>
          </a:p>
          <a:p>
            <a:endParaRPr lang="en-GB" dirty="0"/>
          </a:p>
          <a:p>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621630"/>
            <a:ext cx="2304256" cy="173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Arrow Connector 10"/>
          <p:cNvCxnSpPr/>
          <p:nvPr/>
        </p:nvCxnSpPr>
        <p:spPr>
          <a:xfrm flipH="1">
            <a:off x="6027068" y="5845100"/>
            <a:ext cx="18573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444208" y="5085184"/>
            <a:ext cx="1728192" cy="646331"/>
          </a:xfrm>
          <a:prstGeom prst="rect">
            <a:avLst/>
          </a:prstGeom>
          <a:noFill/>
        </p:spPr>
        <p:txBody>
          <a:bodyPr wrap="square" rtlCol="0">
            <a:spAutoFit/>
          </a:bodyPr>
          <a:lstStyle/>
          <a:p>
            <a:r>
              <a:rPr lang="en-GB" sz="1200" b="1" dirty="0" smtClean="0"/>
              <a:t>1. Click on the address card icon to open your profile</a:t>
            </a:r>
            <a:endParaRPr lang="en-GB" sz="1200" b="1" dirty="0"/>
          </a:p>
        </p:txBody>
      </p:sp>
      <p:cxnSp>
        <p:nvCxnSpPr>
          <p:cNvPr id="29" name="Straight Arrow Connector 28"/>
          <p:cNvCxnSpPr/>
          <p:nvPr/>
        </p:nvCxnSpPr>
        <p:spPr>
          <a:xfrm flipH="1">
            <a:off x="4928313" y="1700808"/>
            <a:ext cx="1515895" cy="53403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TextBox 2050"/>
          <p:cNvSpPr txBox="1"/>
          <p:nvPr/>
        </p:nvSpPr>
        <p:spPr>
          <a:xfrm>
            <a:off x="6444208" y="1340768"/>
            <a:ext cx="2448272" cy="461665"/>
          </a:xfrm>
          <a:prstGeom prst="rect">
            <a:avLst/>
          </a:prstGeom>
          <a:noFill/>
        </p:spPr>
        <p:txBody>
          <a:bodyPr wrap="square" rtlCol="0">
            <a:spAutoFit/>
          </a:bodyPr>
          <a:lstStyle/>
          <a:p>
            <a:r>
              <a:rPr lang="en-GB" sz="1200" b="1" dirty="0" smtClean="0"/>
              <a:t>3. Make sure that the “photos are private” box is ticked</a:t>
            </a:r>
            <a:endParaRPr lang="en-GB" sz="1200" b="1"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550402"/>
            <a:ext cx="2808312" cy="449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9908" y="2130211"/>
            <a:ext cx="3317120" cy="5280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48063" y="5085184"/>
            <a:ext cx="759811" cy="307777"/>
          </a:xfrm>
          <a:prstGeom prst="rect">
            <a:avLst/>
          </a:prstGeom>
          <a:noFill/>
        </p:spPr>
        <p:txBody>
          <a:bodyPr wrap="square" rtlCol="0">
            <a:spAutoFit/>
          </a:bodyPr>
          <a:lstStyle/>
          <a:p>
            <a:endParaRPr lang="en-GB" dirty="0"/>
          </a:p>
        </p:txBody>
      </p:sp>
      <p:cxnSp>
        <p:nvCxnSpPr>
          <p:cNvPr id="8" name="Straight Arrow Connector 7"/>
          <p:cNvCxnSpPr/>
          <p:nvPr/>
        </p:nvCxnSpPr>
        <p:spPr>
          <a:xfrm>
            <a:off x="5328084" y="4793407"/>
            <a:ext cx="951012" cy="2065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355976" y="4221088"/>
            <a:ext cx="1944216" cy="492443"/>
          </a:xfrm>
          <a:prstGeom prst="rect">
            <a:avLst/>
          </a:prstGeom>
          <a:noFill/>
        </p:spPr>
        <p:txBody>
          <a:bodyPr wrap="square" rtlCol="0">
            <a:spAutoFit/>
          </a:bodyPr>
          <a:lstStyle/>
          <a:p>
            <a:r>
              <a:rPr lang="en-GB" sz="1200" b="1" dirty="0" smtClean="0"/>
              <a:t>4. Click</a:t>
            </a:r>
          </a:p>
          <a:p>
            <a:r>
              <a:rPr lang="en-GB" sz="1200" b="1" dirty="0" smtClean="0"/>
              <a:t> “Yes I’m sure</a:t>
            </a:r>
            <a:r>
              <a:rPr lang="en-GB" dirty="0" smtClean="0"/>
              <a:t>”</a:t>
            </a:r>
            <a:endParaRPr lang="en-GB" dirty="0"/>
          </a:p>
        </p:txBody>
      </p:sp>
    </p:spTree>
    <p:extLst>
      <p:ext uri="{BB962C8B-B14F-4D97-AF65-F5344CB8AC3E}">
        <p14:creationId xmlns:p14="http://schemas.microsoft.com/office/powerpoint/2010/main" val="39520884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628775"/>
            <a:ext cx="2095500"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628775"/>
            <a:ext cx="2012950"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8013" y="1628775"/>
            <a:ext cx="2024062"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11413" y="1628775"/>
            <a:ext cx="2089150"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Box 12"/>
          <p:cNvSpPr txBox="1">
            <a:spLocks noChangeArrowheads="1"/>
          </p:cNvSpPr>
          <p:nvPr/>
        </p:nvSpPr>
        <p:spPr bwMode="auto">
          <a:xfrm>
            <a:off x="5508625" y="2565400"/>
            <a:ext cx="863600" cy="2143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endParaRPr lang="en-US"/>
          </a:p>
        </p:txBody>
      </p:sp>
      <p:sp>
        <p:nvSpPr>
          <p:cNvPr id="3079" name="TextBox 13"/>
          <p:cNvSpPr txBox="1">
            <a:spLocks noChangeArrowheads="1"/>
          </p:cNvSpPr>
          <p:nvPr/>
        </p:nvSpPr>
        <p:spPr bwMode="auto">
          <a:xfrm>
            <a:off x="5626100" y="2636838"/>
            <a:ext cx="908050" cy="430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endParaRPr lang="en-US"/>
          </a:p>
        </p:txBody>
      </p:sp>
      <p:sp>
        <p:nvSpPr>
          <p:cNvPr id="3080" name="TextBox 14"/>
          <p:cNvSpPr txBox="1">
            <a:spLocks noChangeArrowheads="1"/>
          </p:cNvSpPr>
          <p:nvPr/>
        </p:nvSpPr>
        <p:spPr bwMode="auto">
          <a:xfrm>
            <a:off x="5292725" y="3068638"/>
            <a:ext cx="1241425"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endParaRPr lang="en-US"/>
          </a:p>
        </p:txBody>
      </p:sp>
      <p:sp>
        <p:nvSpPr>
          <p:cNvPr id="3081" name="TextBox 15"/>
          <p:cNvSpPr txBox="1">
            <a:spLocks noChangeArrowheads="1"/>
          </p:cNvSpPr>
          <p:nvPr/>
        </p:nvSpPr>
        <p:spPr bwMode="auto">
          <a:xfrm>
            <a:off x="919163" y="787400"/>
            <a:ext cx="67770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pPr algn="ctr"/>
            <a:r>
              <a:rPr lang="en-GB" sz="4000" b="1"/>
              <a:t>Snapchat</a:t>
            </a:r>
          </a:p>
        </p:txBody>
      </p:sp>
    </p:spTree>
    <p:extLst>
      <p:ext uri="{BB962C8B-B14F-4D97-AF65-F5344CB8AC3E}">
        <p14:creationId xmlns:p14="http://schemas.microsoft.com/office/powerpoint/2010/main" val="37938982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lisa.armstrong\AppData\Local\Microsoft\Windows\Temporary Internet Files\Content.IE5\TYNRSRQO\mzl.tdhpekgc[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764704"/>
            <a:ext cx="1224136" cy="122413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cdn0.dailydot.com/uploaded/images/original/2014/7/28/Snapchat_best_friends_list-_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498750"/>
            <a:ext cx="2088232" cy="37066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4.bp.blogspot.com/-r6N_nIAetHk/VQk9CKns6uI/AAAAAAAABOc/erTkL7r2aBQ/s1600/support19.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2132856"/>
            <a:ext cx="30480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isolve.isolve.netdna-cdn.com/wp-content/uploads/2015/02/how-to-clear-Snapchat-conversations-on-iPad-iPod-Touc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662" y="2636912"/>
            <a:ext cx="28194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3829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84213" y="404813"/>
            <a:ext cx="7772400" cy="1143000"/>
          </a:xfrm>
        </p:spPr>
        <p:txBody>
          <a:bodyPr/>
          <a:lstStyle/>
          <a:p>
            <a:pPr algn="ctr" eaLnBrk="1" hangingPunct="1"/>
            <a:r>
              <a:rPr lang="en-GB" sz="3600" b="1" dirty="0" err="1" smtClean="0"/>
              <a:t>WhatsApp</a:t>
            </a:r>
            <a:endParaRPr lang="en-GB" sz="3600" b="1" dirty="0" smtClean="0"/>
          </a:p>
        </p:txBody>
      </p:sp>
      <p:pic>
        <p:nvPicPr>
          <p:cNvPr id="409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1557338"/>
            <a:ext cx="2579687"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511300"/>
            <a:ext cx="2605088" cy="462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tse1.mm.bing.net/th?&amp;id=OIP.M5c436bae0a911aa6b34554ac367e4f79H0&amp;w=300&amp;h=300&amp;c=0&amp;pid=1.9&amp;rs=0&amp;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853" y="684458"/>
            <a:ext cx="1080120" cy="842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051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4213" y="404813"/>
            <a:ext cx="7772400" cy="1143000"/>
          </a:xfrm>
        </p:spPr>
        <p:txBody>
          <a:bodyPr/>
          <a:lstStyle/>
          <a:p>
            <a:pPr algn="ctr" eaLnBrk="1" hangingPunct="1"/>
            <a:r>
              <a:rPr lang="en-GB" sz="3600" b="1" dirty="0" err="1" smtClean="0"/>
              <a:t>WhatsApp</a:t>
            </a:r>
            <a:endParaRPr lang="en-GB" sz="3600" b="1" dirty="0" smtClean="0"/>
          </a:p>
        </p:txBody>
      </p:sp>
      <p:pic>
        <p:nvPicPr>
          <p:cNvPr id="512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12875"/>
            <a:ext cx="25082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tse1.mm.bing.net/th?&amp;id=OIP.M5c436bae0a911aa6b34554ac367e4f79H0&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508" y="731591"/>
            <a:ext cx="1080120" cy="8424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840" y="1393827"/>
            <a:ext cx="2518535" cy="447039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1410" y="1393828"/>
            <a:ext cx="2518534" cy="4470398"/>
          </a:xfrm>
          <a:prstGeom prst="rect">
            <a:avLst/>
          </a:prstGeom>
        </p:spPr>
      </p:pic>
    </p:spTree>
    <p:extLst>
      <p:ext uri="{BB962C8B-B14F-4D97-AF65-F5344CB8AC3E}">
        <p14:creationId xmlns:p14="http://schemas.microsoft.com/office/powerpoint/2010/main" val="1202023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smtClean="0"/>
              <a:t>Twitter</a:t>
            </a:r>
            <a:endParaRPr lang="en-GB" sz="3600" b="1" dirty="0"/>
          </a:p>
        </p:txBody>
      </p:sp>
      <p:pic>
        <p:nvPicPr>
          <p:cNvPr id="3075" name="Picture 3" descr="C:\Users\lisa.armstrong\AppData\Local\Microsoft\Windows\Temporary Internet Files\Content.IE5\X2BJ06P1\twitter_bird_blue_on_white.png(mediaclass-base-media-preview.d2c518cc99acd7f6b176d3cced63a653791dedb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0112" y="561281"/>
            <a:ext cx="987528" cy="98752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853" y="1542051"/>
            <a:ext cx="8059555" cy="453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flipH="1" flipV="1">
            <a:off x="6588224" y="3645024"/>
            <a:ext cx="1188132" cy="1538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flipV="1">
            <a:off x="6268727" y="2376290"/>
            <a:ext cx="1615641" cy="47664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804248" y="2708920"/>
            <a:ext cx="1152128" cy="461665"/>
          </a:xfrm>
          <a:prstGeom prst="rect">
            <a:avLst/>
          </a:prstGeom>
          <a:noFill/>
        </p:spPr>
        <p:txBody>
          <a:bodyPr wrap="square" rtlCol="0">
            <a:spAutoFit/>
          </a:bodyPr>
          <a:lstStyle/>
          <a:p>
            <a:r>
              <a:rPr lang="en-GB" sz="1200" b="1" dirty="0" smtClean="0"/>
              <a:t>Click on settings icon</a:t>
            </a:r>
            <a:endParaRPr lang="en-GB" sz="1200" b="1" dirty="0"/>
          </a:p>
        </p:txBody>
      </p:sp>
      <p:sp>
        <p:nvSpPr>
          <p:cNvPr id="11" name="TextBox 10"/>
          <p:cNvSpPr txBox="1"/>
          <p:nvPr/>
        </p:nvSpPr>
        <p:spPr>
          <a:xfrm>
            <a:off x="6948264" y="3807694"/>
            <a:ext cx="1008113" cy="461665"/>
          </a:xfrm>
          <a:prstGeom prst="rect">
            <a:avLst/>
          </a:prstGeom>
          <a:noFill/>
        </p:spPr>
        <p:txBody>
          <a:bodyPr wrap="square" rtlCol="0">
            <a:spAutoFit/>
          </a:bodyPr>
          <a:lstStyle/>
          <a:p>
            <a:r>
              <a:rPr lang="en-GB" sz="1200" b="1" dirty="0" smtClean="0"/>
              <a:t>Choose settings</a:t>
            </a:r>
            <a:endParaRPr lang="en-GB" sz="1200" b="1" dirty="0"/>
          </a:p>
        </p:txBody>
      </p:sp>
    </p:spTree>
    <p:extLst>
      <p:ext uri="{BB962C8B-B14F-4D97-AF65-F5344CB8AC3E}">
        <p14:creationId xmlns:p14="http://schemas.microsoft.com/office/powerpoint/2010/main" val="36757704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24744"/>
            <a:ext cx="8192940" cy="4606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3635896" y="2204864"/>
            <a:ext cx="1224136" cy="2258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790764" y="5190628"/>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51720" y="2317812"/>
            <a:ext cx="1368152" cy="1200329"/>
          </a:xfrm>
          <a:prstGeom prst="rect">
            <a:avLst/>
          </a:prstGeom>
          <a:noFill/>
        </p:spPr>
        <p:txBody>
          <a:bodyPr wrap="square" rtlCol="0">
            <a:spAutoFit/>
          </a:bodyPr>
          <a:lstStyle/>
          <a:p>
            <a:r>
              <a:rPr lang="en-GB" sz="1200" b="1" dirty="0" smtClean="0"/>
              <a:t>Scroll down to privacy and ensure there is a tick in box “Protect my Tweets”</a:t>
            </a:r>
            <a:endParaRPr lang="en-GB" sz="1200" b="1" dirty="0"/>
          </a:p>
        </p:txBody>
      </p:sp>
      <p:sp>
        <p:nvSpPr>
          <p:cNvPr id="13" name="TextBox 12"/>
          <p:cNvSpPr txBox="1"/>
          <p:nvPr/>
        </p:nvSpPr>
        <p:spPr>
          <a:xfrm>
            <a:off x="2051720" y="4725144"/>
            <a:ext cx="1368152" cy="461665"/>
          </a:xfrm>
          <a:prstGeom prst="rect">
            <a:avLst/>
          </a:prstGeom>
          <a:noFill/>
        </p:spPr>
        <p:txBody>
          <a:bodyPr wrap="square" rtlCol="0">
            <a:spAutoFit/>
          </a:bodyPr>
          <a:lstStyle/>
          <a:p>
            <a:r>
              <a:rPr lang="en-GB" sz="1200" b="1" dirty="0" smtClean="0"/>
              <a:t>Remember to save changes</a:t>
            </a:r>
            <a:endParaRPr lang="en-GB" sz="1200" b="1" dirty="0"/>
          </a:p>
        </p:txBody>
      </p:sp>
      <p:pic>
        <p:nvPicPr>
          <p:cNvPr id="7" name="Picture 3" descr="C:\Users\lisa.armstrong\AppData\Local\Microsoft\Windows\Temporary Internet Files\Content.IE5\X2BJ06P1\twitter_bird_blue_on_white.png(mediaclass-base-media-preview.d2c518cc99acd7f6b176d3cced63a653791dedb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8384" y="630980"/>
            <a:ext cx="987528" cy="98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566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4294967295"/>
          </p:nvPr>
        </p:nvSpPr>
        <p:spPr>
          <a:xfrm>
            <a:off x="684213" y="616585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Arial" charset="0"/>
                <a:ea typeface="MS PGothic" pitchFamily="34" charset="-128"/>
              </a:defRPr>
            </a:lvl1pPr>
            <a:lvl2pPr>
              <a:defRPr sz="28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000">
                <a:solidFill>
                  <a:schemeClr val="tx1"/>
                </a:solidFill>
                <a:latin typeface="Arial" charset="0"/>
                <a:ea typeface="MS PGothic" pitchFamily="34" charset="-128"/>
              </a:defRPr>
            </a:lvl4pPr>
            <a:lvl5pPr>
              <a:defRPr sz="2000">
                <a:solidFill>
                  <a:schemeClr val="tx1"/>
                </a:solidFill>
                <a:latin typeface="Arial" charset="0"/>
                <a:ea typeface="MS PGothic" pitchFamily="34" charset="-128"/>
              </a:defRPr>
            </a:lvl5pPr>
            <a:lvl6pPr eaLnBrk="0" hangingPunct="0">
              <a:defRPr sz="2000">
                <a:solidFill>
                  <a:schemeClr val="tx1"/>
                </a:solidFill>
                <a:latin typeface="Arial" charset="0"/>
                <a:ea typeface="MS PGothic" pitchFamily="34" charset="-128"/>
              </a:defRPr>
            </a:lvl6pPr>
            <a:lvl7pPr eaLnBrk="0" hangingPunct="0">
              <a:defRPr sz="2000">
                <a:solidFill>
                  <a:schemeClr val="tx1"/>
                </a:solidFill>
                <a:latin typeface="Arial" charset="0"/>
                <a:ea typeface="MS PGothic" pitchFamily="34" charset="-128"/>
              </a:defRPr>
            </a:lvl7pPr>
            <a:lvl8pPr eaLnBrk="0" hangingPunct="0">
              <a:defRPr sz="2000">
                <a:solidFill>
                  <a:schemeClr val="tx1"/>
                </a:solidFill>
                <a:latin typeface="Arial" charset="0"/>
                <a:ea typeface="MS PGothic" pitchFamily="34" charset="-128"/>
              </a:defRPr>
            </a:lvl8pPr>
            <a:lvl9pPr eaLnBrk="0" hangingPunct="0">
              <a:defRPr sz="2000">
                <a:solidFill>
                  <a:schemeClr val="tx1"/>
                </a:solidFill>
                <a:latin typeface="Arial" charset="0"/>
                <a:ea typeface="MS PGothic" pitchFamily="34" charset="-128"/>
              </a:defRPr>
            </a:lvl9pPr>
          </a:lstStyle>
          <a:p>
            <a:endParaRPr lang="en-GB" altLang="en-US" sz="1400" smtClean="0"/>
          </a:p>
          <a:p>
            <a:endParaRPr lang="en-GB" altLang="en-US" sz="1400" smtClean="0"/>
          </a:p>
        </p:txBody>
      </p:sp>
      <p:sp>
        <p:nvSpPr>
          <p:cNvPr id="21507" name="Rectangle 2"/>
          <p:cNvSpPr>
            <a:spLocks noGrp="1" noChangeArrowheads="1"/>
          </p:cNvSpPr>
          <p:nvPr>
            <p:ph type="title"/>
          </p:nvPr>
        </p:nvSpPr>
        <p:spPr/>
        <p:txBody>
          <a:bodyPr/>
          <a:lstStyle/>
          <a:p>
            <a:pPr algn="ctr" eaLnBrk="1" hangingPunct="1"/>
            <a:r>
              <a:rPr lang="en-GB" altLang="en-US" sz="3600" b="1" dirty="0" smtClean="0"/>
              <a:t>Internet Safety-Further Resources</a:t>
            </a:r>
            <a:endParaRPr lang="en-US" altLang="en-US" sz="3600" b="1" dirty="0" smtClean="0"/>
          </a:p>
        </p:txBody>
      </p:sp>
      <p:sp>
        <p:nvSpPr>
          <p:cNvPr id="21508" name="Rectangle 3"/>
          <p:cNvSpPr>
            <a:spLocks noGrp="1" noChangeArrowheads="1"/>
          </p:cNvSpPr>
          <p:nvPr>
            <p:ph type="body" idx="1"/>
          </p:nvPr>
        </p:nvSpPr>
        <p:spPr>
          <a:xfrm>
            <a:off x="539750" y="1628800"/>
            <a:ext cx="8204200" cy="4608512"/>
          </a:xfrm>
        </p:spPr>
        <p:txBody>
          <a:bodyPr/>
          <a:lstStyle/>
          <a:p>
            <a:pPr eaLnBrk="1" hangingPunct="1"/>
            <a:r>
              <a:rPr lang="en-GB" altLang="en-US" sz="2400" b="1" dirty="0" smtClean="0"/>
              <a:t>CEOPC (</a:t>
            </a:r>
            <a:r>
              <a:rPr lang="en-US" altLang="en-US" sz="2400" b="1" dirty="0" smtClean="0"/>
              <a:t>Child Exploitation and Online Protection Centre)</a:t>
            </a:r>
            <a:r>
              <a:rPr lang="en-US" altLang="en-US" sz="2400" dirty="0" smtClean="0"/>
              <a:t> </a:t>
            </a:r>
            <a:r>
              <a:rPr lang="en-US" altLang="en-US" sz="2400" dirty="0" smtClean="0">
                <a:hlinkClick r:id="rId3"/>
              </a:rPr>
              <a:t>www.ceop.police.uk/</a:t>
            </a:r>
            <a:endParaRPr lang="en-US" altLang="en-US" sz="2400" dirty="0" smtClean="0"/>
          </a:p>
          <a:p>
            <a:pPr eaLnBrk="1" hangingPunct="1"/>
            <a:r>
              <a:rPr lang="en-US" altLang="en-US" sz="2400" b="1" dirty="0" err="1" smtClean="0"/>
              <a:t>Thinkuknow</a:t>
            </a:r>
            <a:r>
              <a:rPr lang="en-US" altLang="en-US" sz="2400" b="1" dirty="0"/>
              <a:t> </a:t>
            </a:r>
            <a:r>
              <a:rPr lang="en-US" altLang="en-US" sz="2400" dirty="0" smtClean="0">
                <a:hlinkClick r:id="rId4"/>
              </a:rPr>
              <a:t>www.thinkuknow.co.uk/</a:t>
            </a:r>
            <a:endParaRPr lang="en-US" altLang="en-US" sz="2400" b="1" dirty="0"/>
          </a:p>
          <a:p>
            <a:pPr eaLnBrk="1" hangingPunct="1"/>
            <a:r>
              <a:rPr lang="en-US" altLang="en-US" sz="2400" b="1" dirty="0" smtClean="0"/>
              <a:t>UK Safer Internet Centre </a:t>
            </a:r>
            <a:r>
              <a:rPr lang="en-US" altLang="en-US" sz="2400" b="1" dirty="0" smtClean="0">
                <a:hlinkClick r:id="rId5"/>
              </a:rPr>
              <a:t>www.saferinternet.org.uk/</a:t>
            </a:r>
            <a:endParaRPr lang="en-US" altLang="en-US" sz="2400" b="1" dirty="0" smtClean="0"/>
          </a:p>
          <a:p>
            <a:pPr eaLnBrk="1" hangingPunct="1"/>
            <a:r>
              <a:rPr lang="en-US" altLang="en-US" sz="2400" b="1" dirty="0" err="1" smtClean="0"/>
              <a:t>Cybersmile</a:t>
            </a:r>
            <a:r>
              <a:rPr lang="en-US" altLang="en-US" sz="2400" b="1" dirty="0"/>
              <a:t>  </a:t>
            </a:r>
            <a:r>
              <a:rPr lang="en-US" altLang="en-US" sz="2400" b="1" dirty="0" smtClean="0">
                <a:hlinkClick r:id="rId6"/>
              </a:rPr>
              <a:t>www.cybersmile.org/</a:t>
            </a:r>
            <a:endParaRPr lang="en-US" altLang="en-US" sz="2400" b="1" dirty="0" smtClean="0"/>
          </a:p>
          <a:p>
            <a:pPr eaLnBrk="1" hangingPunct="1"/>
            <a:r>
              <a:rPr lang="en-GB" altLang="en-US" sz="2400" b="1" dirty="0" err="1" smtClean="0"/>
              <a:t>Digizen</a:t>
            </a:r>
            <a:r>
              <a:rPr lang="en-GB" altLang="en-US" sz="2400" b="1" dirty="0" smtClean="0"/>
              <a:t> – promoting safe online communities </a:t>
            </a:r>
            <a:r>
              <a:rPr lang="en-GB" altLang="en-US" sz="2400" b="1" dirty="0" smtClean="0">
                <a:hlinkClick r:id="rId7"/>
              </a:rPr>
              <a:t>www.digizen.org/</a:t>
            </a:r>
            <a:endParaRPr lang="en-US" altLang="en-US" sz="2400" b="1" dirty="0" smtClean="0"/>
          </a:p>
          <a:p>
            <a:pPr eaLnBrk="1" hangingPunct="1">
              <a:buFontTx/>
              <a:buNone/>
            </a:pPr>
            <a:r>
              <a:rPr lang="en-US" altLang="en-US" sz="2400" dirty="0" smtClean="0"/>
              <a:t>	</a:t>
            </a:r>
            <a:r>
              <a:rPr lang="en-US" altLang="en-US" sz="2400" b="1" dirty="0" smtClean="0"/>
              <a:t>NSPCC </a:t>
            </a:r>
            <a:r>
              <a:rPr lang="en-US" altLang="en-US" sz="2400" b="1" dirty="0"/>
              <a:t>Net Aware </a:t>
            </a:r>
            <a:r>
              <a:rPr lang="en-US" altLang="en-US" sz="2400" b="1" dirty="0">
                <a:hlinkClick r:id="rId8"/>
              </a:rPr>
              <a:t>http://</a:t>
            </a:r>
            <a:r>
              <a:rPr lang="en-US" altLang="en-US" sz="2400" b="1" dirty="0" smtClean="0">
                <a:hlinkClick r:id="rId8"/>
              </a:rPr>
              <a:t>www.net-aware.org.uk/</a:t>
            </a:r>
            <a:endParaRPr lang="en-US" altLang="en-US" sz="2400" b="1" dirty="0"/>
          </a:p>
          <a:p>
            <a:pPr eaLnBrk="1" hangingPunct="1"/>
            <a:r>
              <a:rPr lang="en-US" altLang="en-US" sz="2400" b="1" smtClean="0"/>
              <a:t>Internet Matters </a:t>
            </a:r>
            <a:r>
              <a:rPr lang="en-US" altLang="en-US" sz="2400" b="1" smtClean="0">
                <a:hlinkClick r:id="rId9"/>
              </a:rPr>
              <a:t>http://www.internetmatters.org/</a:t>
            </a:r>
            <a:endParaRPr lang="en-US" altLang="en-US" sz="2400" b="1" dirty="0"/>
          </a:p>
          <a:p>
            <a:pPr eaLnBrk="1" hangingPunct="1">
              <a:buFontTx/>
              <a:buNone/>
            </a:pPr>
            <a:endParaRPr lang="en-US" altLang="en-US" sz="2000" b="1" dirty="0" smtClean="0"/>
          </a:p>
        </p:txBody>
      </p:sp>
    </p:spTree>
    <p:extLst>
      <p:ext uri="{BB962C8B-B14F-4D97-AF65-F5344CB8AC3E}">
        <p14:creationId xmlns:p14="http://schemas.microsoft.com/office/powerpoint/2010/main" val="29879936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pectme Pp Cover 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ctrTitle"/>
          </p:nvPr>
        </p:nvSpPr>
        <p:spPr>
          <a:xfrm>
            <a:off x="900113" y="4984750"/>
            <a:ext cx="7772400" cy="676275"/>
          </a:xfrm>
        </p:spPr>
        <p:txBody>
          <a:bodyPr/>
          <a:lstStyle/>
          <a:p>
            <a:pPr algn="ctr" eaLnBrk="1" hangingPunct="1"/>
            <a:r>
              <a:rPr lang="en-GB" altLang="en-US" sz="2000" dirty="0">
                <a:solidFill>
                  <a:schemeClr val="bg1"/>
                </a:solidFill>
              </a:rPr>
              <a:t>l</a:t>
            </a:r>
            <a:r>
              <a:rPr lang="en-GB" altLang="en-US" sz="2000" dirty="0" smtClean="0">
                <a:solidFill>
                  <a:schemeClr val="bg1"/>
                </a:solidFill>
              </a:rPr>
              <a:t>isa.armstrong@respectme.org.uk</a:t>
            </a:r>
            <a:endParaRPr lang="en-US" altLang="en-US" sz="2000" dirty="0" smtClean="0">
              <a:solidFill>
                <a:schemeClr val="bg1"/>
              </a:solidFill>
            </a:endParaRPr>
          </a:p>
        </p:txBody>
      </p:sp>
      <p:sp>
        <p:nvSpPr>
          <p:cNvPr id="6148" name="Text Box 5"/>
          <p:cNvSpPr txBox="1">
            <a:spLocks noChangeArrowheads="1"/>
          </p:cNvSpPr>
          <p:nvPr/>
        </p:nvSpPr>
        <p:spPr bwMode="auto">
          <a:xfrm>
            <a:off x="2700338" y="4221163"/>
            <a:ext cx="38163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200">
                <a:solidFill>
                  <a:schemeClr val="tx1"/>
                </a:solidFill>
                <a:latin typeface="Arial" charset="0"/>
                <a:ea typeface="MS PGothic" pitchFamily="34" charset="-128"/>
              </a:defRPr>
            </a:lvl1pPr>
            <a:lvl2pPr marL="742950" indent="-285750">
              <a:defRPr sz="2200">
                <a:solidFill>
                  <a:schemeClr val="tx1"/>
                </a:solidFill>
                <a:latin typeface="Arial" charset="0"/>
                <a:ea typeface="MS PGothic" pitchFamily="34" charset="-128"/>
              </a:defRPr>
            </a:lvl2pPr>
            <a:lvl3pPr marL="1143000" indent="-228600">
              <a:defRPr sz="2200">
                <a:solidFill>
                  <a:schemeClr val="tx1"/>
                </a:solidFill>
                <a:latin typeface="Arial" charset="0"/>
                <a:ea typeface="MS PGothic" pitchFamily="34" charset="-128"/>
              </a:defRPr>
            </a:lvl3pPr>
            <a:lvl4pPr marL="1600200" indent="-228600">
              <a:defRPr sz="2200">
                <a:solidFill>
                  <a:schemeClr val="tx1"/>
                </a:solidFill>
                <a:latin typeface="Arial" charset="0"/>
                <a:ea typeface="MS PGothic" pitchFamily="34" charset="-128"/>
              </a:defRPr>
            </a:lvl4pPr>
            <a:lvl5pPr marL="2057400" indent="-228600">
              <a:defRPr sz="2200">
                <a:solidFill>
                  <a:schemeClr val="tx1"/>
                </a:solidFill>
                <a:latin typeface="Arial" charset="0"/>
                <a:ea typeface="MS PGothic" pitchFamily="34" charset="-128"/>
              </a:defRPr>
            </a:lvl5pPr>
            <a:lvl6pPr marL="2514600" indent="-228600" eaLnBrk="0" fontAlgn="base" hangingPunct="0">
              <a:spcBef>
                <a:spcPct val="0"/>
              </a:spcBef>
              <a:spcAft>
                <a:spcPct val="0"/>
              </a:spcAft>
              <a:defRPr sz="2200">
                <a:solidFill>
                  <a:schemeClr val="tx1"/>
                </a:solidFill>
                <a:latin typeface="Arial" charset="0"/>
                <a:ea typeface="MS PGothic" pitchFamily="34" charset="-128"/>
              </a:defRPr>
            </a:lvl6pPr>
            <a:lvl7pPr marL="2971800" indent="-228600" eaLnBrk="0" fontAlgn="base" hangingPunct="0">
              <a:spcBef>
                <a:spcPct val="0"/>
              </a:spcBef>
              <a:spcAft>
                <a:spcPct val="0"/>
              </a:spcAft>
              <a:defRPr sz="2200">
                <a:solidFill>
                  <a:schemeClr val="tx1"/>
                </a:solidFill>
                <a:latin typeface="Arial" charset="0"/>
                <a:ea typeface="MS PGothic" pitchFamily="34" charset="-128"/>
              </a:defRPr>
            </a:lvl7pPr>
            <a:lvl8pPr marL="3429000" indent="-228600" eaLnBrk="0" fontAlgn="base" hangingPunct="0">
              <a:spcBef>
                <a:spcPct val="0"/>
              </a:spcBef>
              <a:spcAft>
                <a:spcPct val="0"/>
              </a:spcAft>
              <a:defRPr sz="2200">
                <a:solidFill>
                  <a:schemeClr val="tx1"/>
                </a:solidFill>
                <a:latin typeface="Arial" charset="0"/>
                <a:ea typeface="MS PGothic" pitchFamily="34" charset="-128"/>
              </a:defRPr>
            </a:lvl8pPr>
            <a:lvl9pPr marL="3886200" indent="-228600" eaLnBrk="0" fontAlgn="base" hangingPunct="0">
              <a:spcBef>
                <a:spcPct val="0"/>
              </a:spcBef>
              <a:spcAft>
                <a:spcPct val="0"/>
              </a:spcAft>
              <a:defRPr sz="2200">
                <a:solidFill>
                  <a:schemeClr val="tx1"/>
                </a:solidFill>
                <a:latin typeface="Arial" charset="0"/>
                <a:ea typeface="MS PGothic" pitchFamily="34" charset="-128"/>
              </a:defRPr>
            </a:lvl9pPr>
          </a:lstStyle>
          <a:p>
            <a:pPr algn="ctr">
              <a:spcBef>
                <a:spcPct val="50000"/>
              </a:spcBef>
            </a:pPr>
            <a:r>
              <a:rPr lang="en-GB" altLang="en-US" sz="3200" b="1"/>
              <a:t>Thank you</a:t>
            </a:r>
          </a:p>
        </p:txBody>
      </p:sp>
    </p:spTree>
    <p:extLst>
      <p:ext uri="{BB962C8B-B14F-4D97-AF65-F5344CB8AC3E}">
        <p14:creationId xmlns:p14="http://schemas.microsoft.com/office/powerpoint/2010/main" val="1696562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hape 96"/>
          <p:cNvSpPr txBox="1">
            <a:spLocks noGrp="1"/>
          </p:cNvSpPr>
          <p:nvPr>
            <p:ph type="title"/>
          </p:nvPr>
        </p:nvSpPr>
        <p:spPr>
          <a:xfrm>
            <a:off x="755575" y="620713"/>
            <a:ext cx="7701037" cy="1143000"/>
          </a:xfrm>
        </p:spPr>
        <p:txBody>
          <a:bodyPr tIns="45700" bIns="45700"/>
          <a:lstStyle/>
          <a:p>
            <a:pPr algn="ctr" eaLnBrk="1" hangingPunct="1">
              <a:spcBef>
                <a:spcPct val="0"/>
              </a:spcBef>
              <a:spcAft>
                <a:spcPct val="0"/>
              </a:spcAft>
              <a:buClr>
                <a:srgbClr val="000000"/>
              </a:buClr>
              <a:buSzPct val="25000"/>
            </a:pPr>
            <a:r>
              <a:rPr lang="en-US" sz="3600" b="1" dirty="0" smtClean="0">
                <a:latin typeface="Arial" charset="0"/>
                <a:cs typeface="Arial" charset="0"/>
              </a:rPr>
              <a:t>What Do </a:t>
            </a:r>
            <a:r>
              <a:rPr lang="en-US" sz="3600" b="1" dirty="0">
                <a:latin typeface="Arial" charset="0"/>
                <a:cs typeface="Arial" charset="0"/>
              </a:rPr>
              <a:t>W</a:t>
            </a:r>
            <a:r>
              <a:rPr lang="en-US" sz="3600" b="1" dirty="0" smtClean="0">
                <a:latin typeface="Arial" charset="0"/>
                <a:cs typeface="Arial" charset="0"/>
              </a:rPr>
              <a:t>e Mean </a:t>
            </a:r>
            <a:r>
              <a:rPr lang="en-US" sz="3600" b="1" dirty="0">
                <a:latin typeface="Arial" charset="0"/>
                <a:cs typeface="Arial" charset="0"/>
              </a:rPr>
              <a:t>B</a:t>
            </a:r>
            <a:r>
              <a:rPr lang="en-US" sz="3600" b="1" dirty="0" smtClean="0">
                <a:latin typeface="Arial" charset="0"/>
                <a:cs typeface="Arial" charset="0"/>
              </a:rPr>
              <a:t>y </a:t>
            </a:r>
            <a:r>
              <a:rPr lang="en-US" sz="3600" b="1" dirty="0">
                <a:latin typeface="Arial" charset="0"/>
                <a:cs typeface="Arial" charset="0"/>
              </a:rPr>
              <a:t>B</a:t>
            </a:r>
            <a:r>
              <a:rPr lang="en-US" sz="3600" b="1" dirty="0" smtClean="0">
                <a:latin typeface="Arial" charset="0"/>
                <a:cs typeface="Arial" charset="0"/>
              </a:rPr>
              <a:t>ullying?</a:t>
            </a:r>
          </a:p>
        </p:txBody>
      </p:sp>
      <p:sp>
        <p:nvSpPr>
          <p:cNvPr id="97" name="Shape 97"/>
          <p:cNvSpPr txBox="1">
            <a:spLocks noGrp="1"/>
          </p:cNvSpPr>
          <p:nvPr>
            <p:ph type="body" idx="1"/>
          </p:nvPr>
        </p:nvSpPr>
        <p:spPr>
          <a:xfrm>
            <a:off x="400050" y="1628800"/>
            <a:ext cx="7772400" cy="4475138"/>
          </a:xfrm>
        </p:spPr>
        <p:txBody>
          <a:bodyPr tIns="45700" bIns="45700">
            <a:noAutofit/>
          </a:bodyPr>
          <a:lstStyle/>
          <a:p>
            <a:pPr indent="-342900" eaLnBrk="1" fontAlgn="auto" hangingPunct="1">
              <a:spcBef>
                <a:spcPts val="400"/>
              </a:spcBef>
              <a:buSzPct val="100000"/>
              <a:defRPr/>
            </a:pPr>
            <a:r>
              <a:rPr lang="en-US" sz="2800" dirty="0">
                <a:solidFill>
                  <a:schemeClr val="dk1"/>
                </a:solidFill>
                <a:sym typeface="Arial"/>
              </a:rPr>
              <a:t>Bullying is behaviour that </a:t>
            </a:r>
            <a:r>
              <a:rPr lang="en-US" sz="2800" dirty="0" smtClean="0">
                <a:solidFill>
                  <a:schemeClr val="dk1"/>
                </a:solidFill>
                <a:sym typeface="Arial"/>
              </a:rPr>
              <a:t>has an impact </a:t>
            </a:r>
            <a:r>
              <a:rPr lang="en-US" sz="2800" dirty="0">
                <a:solidFill>
                  <a:schemeClr val="dk1"/>
                </a:solidFill>
                <a:sym typeface="Arial"/>
              </a:rPr>
              <a:t>on a </a:t>
            </a:r>
            <a:r>
              <a:rPr lang="en-US" sz="2800" dirty="0" smtClean="0">
                <a:solidFill>
                  <a:schemeClr val="dk1"/>
                </a:solidFill>
                <a:sym typeface="Arial"/>
              </a:rPr>
              <a:t>person</a:t>
            </a:r>
            <a:endParaRPr lang="en-US" sz="2800" dirty="0">
              <a:solidFill>
                <a:schemeClr val="dk1"/>
              </a:solidFill>
              <a:sym typeface="Arial"/>
            </a:endParaRPr>
          </a:p>
          <a:p>
            <a:pPr indent="-342900" eaLnBrk="1" fontAlgn="auto" hangingPunct="1">
              <a:spcBef>
                <a:spcPts val="400"/>
              </a:spcBef>
              <a:buSzPct val="100000"/>
              <a:defRPr/>
            </a:pPr>
            <a:r>
              <a:rPr lang="en-US" sz="2800" dirty="0" smtClean="0">
                <a:solidFill>
                  <a:schemeClr val="dk1"/>
                </a:solidFill>
                <a:sym typeface="Arial"/>
              </a:rPr>
              <a:t>Bullying can make </a:t>
            </a:r>
            <a:r>
              <a:rPr lang="en-US" sz="2800" dirty="0">
                <a:solidFill>
                  <a:schemeClr val="dk1"/>
                </a:solidFill>
                <a:sym typeface="Arial"/>
              </a:rPr>
              <a:t>people feel hurt, frightened and left </a:t>
            </a:r>
            <a:r>
              <a:rPr lang="en-US" sz="2800" dirty="0" smtClean="0">
                <a:solidFill>
                  <a:schemeClr val="dk1"/>
                </a:solidFill>
                <a:sym typeface="Arial"/>
              </a:rPr>
              <a:t>out</a:t>
            </a:r>
          </a:p>
          <a:p>
            <a:pPr indent="-342900" eaLnBrk="1" fontAlgn="auto" hangingPunct="1">
              <a:spcBef>
                <a:spcPts val="400"/>
              </a:spcBef>
              <a:buSzPct val="100000"/>
              <a:defRPr/>
            </a:pPr>
            <a:r>
              <a:rPr lang="en-US" sz="2800" dirty="0" smtClean="0">
                <a:solidFill>
                  <a:schemeClr val="dk1"/>
                </a:solidFill>
                <a:sym typeface="Arial"/>
              </a:rPr>
              <a:t>Even if the behaviour stops, the impact can last a long time</a:t>
            </a:r>
          </a:p>
          <a:p>
            <a:pPr indent="-342900" eaLnBrk="1" fontAlgn="auto" hangingPunct="1">
              <a:spcBef>
                <a:spcPts val="400"/>
              </a:spcBef>
              <a:buSzPct val="100000"/>
              <a:defRPr/>
            </a:pPr>
            <a:endParaRPr sz="2800" dirty="0">
              <a:solidFill>
                <a:schemeClr val="dk1"/>
              </a:solidFill>
              <a:sym typeface="Arial"/>
            </a:endParaRPr>
          </a:p>
          <a:p>
            <a:pPr marL="0" indent="0" eaLnBrk="1" fontAlgn="auto" hangingPunct="1">
              <a:spcBef>
                <a:spcPts val="400"/>
              </a:spcBef>
              <a:buSzPct val="100000"/>
              <a:buNone/>
              <a:defRPr/>
            </a:pPr>
            <a:endParaRPr lang="en-GB" sz="2400" dirty="0">
              <a:solidFill>
                <a:schemeClr val="dk1"/>
              </a:solidFill>
              <a:sym typeface="Arial"/>
            </a:endParaRPr>
          </a:p>
          <a:p>
            <a:pPr indent="-342900" eaLnBrk="1" fontAlgn="auto" hangingPunct="1">
              <a:spcBef>
                <a:spcPts val="400"/>
              </a:spcBef>
              <a:buSzPct val="100000"/>
              <a:defRPr/>
            </a:pPr>
            <a:endParaRPr lang="en-US" sz="2400" dirty="0">
              <a:solidFill>
                <a:schemeClr val="dk1"/>
              </a:solidFill>
              <a:sym typeface="Arial"/>
            </a:endParaRPr>
          </a:p>
          <a:p>
            <a:pPr indent="-342900" eaLnBrk="1" fontAlgn="auto" hangingPunct="1">
              <a:spcBef>
                <a:spcPts val="400"/>
              </a:spcBef>
              <a:buSzPct val="100000"/>
              <a:defRPr/>
            </a:pPr>
            <a:endParaRPr lang="en-US" sz="2400" dirty="0">
              <a:solidFill>
                <a:schemeClr val="dk1"/>
              </a:solidFill>
              <a:sym typeface="Arial"/>
            </a:endParaRPr>
          </a:p>
          <a:p>
            <a:pPr indent="-342900" eaLnBrk="1" fontAlgn="auto" hangingPunct="1">
              <a:spcBef>
                <a:spcPts val="400"/>
              </a:spcBef>
              <a:buSzPct val="100000"/>
              <a:defRPr/>
            </a:pPr>
            <a:endParaRPr lang="en-US" sz="2400" dirty="0">
              <a:solidFill>
                <a:schemeClr val="dk1"/>
              </a:solidFill>
              <a:sym typeface="Arial"/>
            </a:endParaRPr>
          </a:p>
          <a:p>
            <a:pPr indent="-342900" eaLnBrk="1" fontAlgn="auto" hangingPunct="1">
              <a:spcBef>
                <a:spcPts val="480"/>
              </a:spcBef>
              <a:buFont typeface="Arial"/>
              <a:buNone/>
              <a:defRPr/>
            </a:pPr>
            <a:endParaRPr sz="2000" dirty="0">
              <a:solidFill>
                <a:schemeClr val="dk1"/>
              </a:solidFill>
              <a:sym typeface="Arial"/>
            </a:endParaRPr>
          </a:p>
          <a:p>
            <a:pPr indent="-190500" eaLnBrk="1" fontAlgn="auto" hangingPunct="1">
              <a:spcBef>
                <a:spcPts val="480"/>
              </a:spcBef>
              <a:buFont typeface="Arial"/>
              <a:buNone/>
              <a:defRPr/>
            </a:pPr>
            <a:endParaRPr sz="2000" dirty="0">
              <a:solidFill>
                <a:schemeClr val="dk1"/>
              </a:solidFill>
              <a:sym typeface="Arial"/>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sz="3600" b="1" dirty="0" smtClean="0"/>
              <a:t>Bullying </a:t>
            </a:r>
            <a:r>
              <a:rPr lang="en-US" altLang="en-US" sz="3600" b="1" dirty="0"/>
              <a:t>B</a:t>
            </a:r>
            <a:r>
              <a:rPr lang="en-US" altLang="en-US" sz="3600" b="1" dirty="0" smtClean="0"/>
              <a:t>ehaviour </a:t>
            </a:r>
            <a:r>
              <a:rPr lang="en-US" altLang="en-US" sz="3600" b="1" dirty="0"/>
              <a:t>C</a:t>
            </a:r>
            <a:r>
              <a:rPr lang="en-US" altLang="en-US" sz="3600" b="1" dirty="0" smtClean="0"/>
              <a:t>an Include:</a:t>
            </a:r>
          </a:p>
        </p:txBody>
      </p:sp>
      <p:sp>
        <p:nvSpPr>
          <p:cNvPr id="6147" name="Content Placeholder 2"/>
          <p:cNvSpPr>
            <a:spLocks noGrp="1"/>
          </p:cNvSpPr>
          <p:nvPr>
            <p:ph idx="1"/>
          </p:nvPr>
        </p:nvSpPr>
        <p:spPr>
          <a:xfrm>
            <a:off x="684213" y="1828800"/>
            <a:ext cx="7772400" cy="4275138"/>
          </a:xfrm>
        </p:spPr>
        <p:txBody>
          <a:bodyPr/>
          <a:lstStyle/>
          <a:p>
            <a:r>
              <a:rPr lang="en-US" altLang="en-US" sz="2800" dirty="0" smtClean="0"/>
              <a:t>Being called names, teased, put down or threatened</a:t>
            </a:r>
          </a:p>
          <a:p>
            <a:r>
              <a:rPr lang="en-US" altLang="en-US" sz="2800" dirty="0" smtClean="0"/>
              <a:t>Physical confrontations-hitting, kicking</a:t>
            </a:r>
          </a:p>
          <a:p>
            <a:r>
              <a:rPr lang="en-US" altLang="en-US" sz="2800" dirty="0" smtClean="0"/>
              <a:t>Having belongings taken or damaged</a:t>
            </a:r>
          </a:p>
          <a:p>
            <a:r>
              <a:rPr lang="en-US" altLang="en-US" sz="2800" dirty="0" smtClean="0"/>
              <a:t>Being ignored, left out or having </a:t>
            </a:r>
            <a:r>
              <a:rPr lang="en-US" altLang="en-US" sz="2800" dirty="0" err="1" smtClean="0"/>
              <a:t>rumours</a:t>
            </a:r>
            <a:r>
              <a:rPr lang="en-US" altLang="en-US" sz="2800" dirty="0" smtClean="0"/>
              <a:t> spread about you</a:t>
            </a:r>
          </a:p>
          <a:p>
            <a:r>
              <a:rPr lang="en-US" altLang="en-US" sz="2800" dirty="0" smtClean="0"/>
              <a:t>Receiving abusive messages or posts</a:t>
            </a:r>
          </a:p>
          <a:p>
            <a:r>
              <a:rPr lang="en-US" altLang="en-US" sz="2800" dirty="0" smtClean="0"/>
              <a:t>Being targeted because of who people think you are</a:t>
            </a:r>
          </a:p>
          <a:p>
            <a:endParaRPr lang="en-US" altLang="en-US" dirty="0" smtClean="0"/>
          </a:p>
        </p:txBody>
      </p:sp>
      <p:sp>
        <p:nvSpPr>
          <p:cNvPr id="6148" name="Slide Number Placeholder 3"/>
          <p:cNvSpPr>
            <a:spLocks noGrp="1"/>
          </p:cNvSpPr>
          <p:nvPr>
            <p:ph type="sldNum" sz="quarter" idx="4294967295"/>
          </p:nvPr>
        </p:nvSpPr>
        <p:spPr>
          <a:xfrm>
            <a:off x="684213" y="616585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spcBef>
                <a:spcPct val="0"/>
              </a:spcBef>
              <a:buFontTx/>
              <a:buNone/>
            </a:pPr>
            <a:endParaRPr lang="en-GB" altLang="en-US" sz="1400" smtClean="0"/>
          </a:p>
          <a:p>
            <a:pPr>
              <a:spcBef>
                <a:spcPct val="0"/>
              </a:spcBef>
              <a:buFontTx/>
              <a:buNone/>
            </a:pPr>
            <a:fld id="{7FD87910-605B-4BDD-B4B1-BDE4D9B08087}" type="slidenum">
              <a:rPr lang="en-GB" altLang="en-US" sz="1400" smtClean="0"/>
              <a:pPr>
                <a:spcBef>
                  <a:spcPct val="0"/>
                </a:spcBef>
                <a:buFontTx/>
                <a:buNone/>
              </a:pPr>
              <a:t>4</a:t>
            </a:fld>
            <a:endParaRPr lang="en-GB" altLang="en-US" sz="1400" smtClean="0"/>
          </a:p>
        </p:txBody>
      </p:sp>
    </p:spTree>
    <p:extLst>
      <p:ext uri="{BB962C8B-B14F-4D97-AF65-F5344CB8AC3E}">
        <p14:creationId xmlns:p14="http://schemas.microsoft.com/office/powerpoint/2010/main" val="1384848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smtClean="0"/>
              <a:t>What is Online bullying?</a:t>
            </a:r>
            <a:endParaRPr lang="en-GB" sz="3600" b="1" dirty="0"/>
          </a:p>
        </p:txBody>
      </p:sp>
      <p:sp>
        <p:nvSpPr>
          <p:cNvPr id="3" name="Text Placeholder 2"/>
          <p:cNvSpPr>
            <a:spLocks noGrp="1"/>
          </p:cNvSpPr>
          <p:nvPr>
            <p:ph type="body" idx="1"/>
          </p:nvPr>
        </p:nvSpPr>
        <p:spPr>
          <a:xfrm>
            <a:off x="684212" y="1772816"/>
            <a:ext cx="7772400" cy="4331120"/>
          </a:xfrm>
        </p:spPr>
        <p:txBody>
          <a:bodyPr/>
          <a:lstStyle/>
          <a:p>
            <a:r>
              <a:rPr lang="en-GB" sz="2800" b="1" dirty="0" smtClean="0"/>
              <a:t>The same type of behaviour but it takes place online:- </a:t>
            </a:r>
            <a:r>
              <a:rPr lang="en-GB" sz="2800" dirty="0" smtClean="0"/>
              <a:t>On social media, online gaming, texts, instant messaging</a:t>
            </a:r>
          </a:p>
          <a:p>
            <a:endParaRPr lang="en-GB" sz="2800" dirty="0" smtClean="0"/>
          </a:p>
          <a:p>
            <a:r>
              <a:rPr lang="en-US" altLang="en-US" sz="2800" b="1" dirty="0" smtClean="0"/>
              <a:t>Online bullying, like </a:t>
            </a:r>
            <a:r>
              <a:rPr lang="en-US" altLang="en-US" sz="2800" b="1" dirty="0"/>
              <a:t>all bullying </a:t>
            </a:r>
            <a:r>
              <a:rPr lang="en-US" altLang="en-US" sz="2800" b="1" dirty="0" err="1"/>
              <a:t>behaviour</a:t>
            </a:r>
            <a:r>
              <a:rPr lang="en-US" altLang="en-US" sz="2800" b="1" dirty="0"/>
              <a:t> </a:t>
            </a:r>
            <a:r>
              <a:rPr lang="en-US" altLang="en-US" sz="2800" b="1" dirty="0" smtClean="0"/>
              <a:t> </a:t>
            </a:r>
            <a:r>
              <a:rPr lang="en-US" altLang="en-US" sz="2800" b="1" dirty="0"/>
              <a:t>is never acceptable. It is not a normal part of growing up</a:t>
            </a:r>
            <a:r>
              <a:rPr lang="en-US" altLang="en-US" sz="2800" b="1" dirty="0" smtClean="0"/>
              <a:t>.</a:t>
            </a:r>
          </a:p>
          <a:p>
            <a:pPr marL="139700" indent="0">
              <a:buNone/>
            </a:pPr>
            <a:endParaRPr lang="en-US" altLang="en-US" sz="2800" b="1" dirty="0" smtClean="0"/>
          </a:p>
          <a:p>
            <a:r>
              <a:rPr lang="en-US" sz="2800" dirty="0">
                <a:solidFill>
                  <a:schemeClr val="dk1"/>
                </a:solidFill>
                <a:sym typeface="Arial"/>
              </a:rPr>
              <a:t>Switching off the internet is not the answer</a:t>
            </a:r>
          </a:p>
          <a:p>
            <a:endParaRPr lang="en-US" altLang="en-US" sz="2800" b="1" dirty="0"/>
          </a:p>
          <a:p>
            <a:pPr marL="139700" indent="0">
              <a:buNone/>
            </a:pPr>
            <a:endParaRPr lang="en-GB" sz="2800" dirty="0"/>
          </a:p>
          <a:p>
            <a:pPr marL="139700" indent="0">
              <a:buNone/>
            </a:pPr>
            <a:endParaRPr lang="en-GB" sz="2800" dirty="0" smtClean="0"/>
          </a:p>
          <a:p>
            <a:endParaRPr lang="en-GB" dirty="0"/>
          </a:p>
        </p:txBody>
      </p:sp>
    </p:spTree>
    <p:extLst>
      <p:ext uri="{BB962C8B-B14F-4D97-AF65-F5344CB8AC3E}">
        <p14:creationId xmlns:p14="http://schemas.microsoft.com/office/powerpoint/2010/main" val="267658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111"/>
          <p:cNvSpPr txBox="1">
            <a:spLocks noGrp="1"/>
          </p:cNvSpPr>
          <p:nvPr>
            <p:ph type="title"/>
          </p:nvPr>
        </p:nvSpPr>
        <p:spPr>
          <a:xfrm>
            <a:off x="684213" y="620713"/>
            <a:ext cx="7772400" cy="1143000"/>
          </a:xfrm>
        </p:spPr>
        <p:txBody>
          <a:bodyPr tIns="45700" bIns="45700"/>
          <a:lstStyle/>
          <a:p>
            <a:pPr algn="ctr" eaLnBrk="1" hangingPunct="1">
              <a:spcBef>
                <a:spcPct val="0"/>
              </a:spcBef>
              <a:spcAft>
                <a:spcPct val="0"/>
              </a:spcAft>
              <a:buClr>
                <a:srgbClr val="000000"/>
              </a:buClr>
              <a:buSzPct val="25000"/>
            </a:pPr>
            <a:r>
              <a:rPr lang="en-US" sz="3600" b="1" dirty="0" smtClean="0">
                <a:latin typeface="Arial" charset="0"/>
                <a:cs typeface="Arial" charset="0"/>
              </a:rPr>
              <a:t>Communication…It’s good to talk!</a:t>
            </a:r>
          </a:p>
        </p:txBody>
      </p:sp>
      <p:sp>
        <p:nvSpPr>
          <p:cNvPr id="112" name="Shape 112"/>
          <p:cNvSpPr txBox="1">
            <a:spLocks noGrp="1"/>
          </p:cNvSpPr>
          <p:nvPr>
            <p:ph type="body" idx="1"/>
          </p:nvPr>
        </p:nvSpPr>
        <p:spPr>
          <a:xfrm>
            <a:off x="684213" y="1989138"/>
            <a:ext cx="7772400" cy="4114800"/>
          </a:xfrm>
        </p:spPr>
        <p:txBody>
          <a:bodyPr tIns="45700" bIns="45700">
            <a:noAutofit/>
          </a:bodyPr>
          <a:lstStyle/>
          <a:p>
            <a:pPr marL="0" indent="0" eaLnBrk="1" fontAlgn="auto" hangingPunct="1">
              <a:spcBef>
                <a:spcPts val="0"/>
              </a:spcBef>
              <a:buSzPct val="100000"/>
              <a:buFont typeface="Arial"/>
              <a:buNone/>
              <a:defRPr/>
            </a:pPr>
            <a:r>
              <a:rPr lang="en-US" sz="2200" dirty="0">
                <a:solidFill>
                  <a:schemeClr val="dk1"/>
                </a:solidFill>
                <a:sym typeface="Arial"/>
              </a:rPr>
              <a:t>Discuss the methods of communication you used in your:</a:t>
            </a:r>
          </a:p>
          <a:p>
            <a:pPr eaLnBrk="1" fontAlgn="auto" hangingPunct="1">
              <a:buFont typeface="Arial"/>
              <a:buNone/>
              <a:defRPr/>
            </a:pPr>
            <a:endParaRPr sz="2200" dirty="0">
              <a:solidFill>
                <a:schemeClr val="dk1"/>
              </a:solidFill>
              <a:sym typeface="Arial"/>
            </a:endParaRPr>
          </a:p>
          <a:p>
            <a:pPr indent="-342900" eaLnBrk="1" fontAlgn="auto" hangingPunct="1">
              <a:buSzPct val="100000"/>
              <a:defRPr/>
            </a:pPr>
            <a:r>
              <a:rPr lang="en-US" sz="2200" dirty="0">
                <a:solidFill>
                  <a:schemeClr val="dk1"/>
                </a:solidFill>
                <a:sym typeface="Arial"/>
              </a:rPr>
              <a:t>Teens</a:t>
            </a:r>
          </a:p>
          <a:p>
            <a:pPr indent="-342900" eaLnBrk="1" fontAlgn="auto" hangingPunct="1">
              <a:buSzPct val="100000"/>
              <a:defRPr/>
            </a:pPr>
            <a:r>
              <a:rPr lang="en-US" sz="2200" dirty="0" smtClean="0">
                <a:solidFill>
                  <a:schemeClr val="dk1"/>
                </a:solidFill>
                <a:sym typeface="Arial"/>
              </a:rPr>
              <a:t>Twenties</a:t>
            </a:r>
            <a:endParaRPr lang="en-US" sz="2200" dirty="0">
              <a:solidFill>
                <a:schemeClr val="dk1"/>
              </a:solidFill>
              <a:sym typeface="Arial"/>
            </a:endParaRPr>
          </a:p>
          <a:p>
            <a:pPr indent="-342900" eaLnBrk="1" fontAlgn="auto" hangingPunct="1">
              <a:buSzPct val="100000"/>
              <a:defRPr/>
            </a:pPr>
            <a:r>
              <a:rPr lang="en-US" sz="2200" dirty="0" smtClean="0">
                <a:solidFill>
                  <a:schemeClr val="dk1"/>
                </a:solidFill>
                <a:sym typeface="Arial"/>
              </a:rPr>
              <a:t>Now</a:t>
            </a:r>
            <a:endParaRPr lang="en-US" sz="2200" dirty="0">
              <a:solidFill>
                <a:schemeClr val="dk1"/>
              </a:solidFill>
              <a:sym typeface="Arial"/>
            </a:endParaRPr>
          </a:p>
          <a:p>
            <a:pPr eaLnBrk="1" fontAlgn="auto" hangingPunct="1">
              <a:buFont typeface="Arial"/>
              <a:buNone/>
              <a:defRPr/>
            </a:pPr>
            <a:endParaRPr sz="2200" dirty="0">
              <a:solidFill>
                <a:schemeClr val="dk1"/>
              </a:solidFill>
              <a:sym typeface="Arial"/>
            </a:endParaRPr>
          </a:p>
          <a:p>
            <a:pPr indent="-342900" eaLnBrk="1" fontAlgn="auto" hangingPunct="1">
              <a:buSzPct val="100000"/>
              <a:defRPr/>
            </a:pPr>
            <a:r>
              <a:rPr lang="en-US" sz="2200" dirty="0">
                <a:solidFill>
                  <a:schemeClr val="dk1"/>
                </a:solidFill>
                <a:sym typeface="Arial"/>
              </a:rPr>
              <a:t>How did your communication methods change through time and why?</a:t>
            </a:r>
          </a:p>
          <a:p>
            <a:pPr indent="-342900" eaLnBrk="1" fontAlgn="auto" hangingPunct="1">
              <a:buSzPct val="100000"/>
              <a:defRPr/>
            </a:pPr>
            <a:r>
              <a:rPr lang="en-US" sz="2200" dirty="0">
                <a:solidFill>
                  <a:schemeClr val="dk1"/>
                </a:solidFill>
                <a:sym typeface="Arial"/>
              </a:rPr>
              <a:t>Do you feel these changes were positive or negative?</a:t>
            </a:r>
          </a:p>
        </p:txBody>
      </p:sp>
    </p:spTree>
    <p:extLst>
      <p:ext uri="{BB962C8B-B14F-4D97-AF65-F5344CB8AC3E}">
        <p14:creationId xmlns:p14="http://schemas.microsoft.com/office/powerpoint/2010/main" val="1630484496"/>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hape 117"/>
          <p:cNvSpPr txBox="1">
            <a:spLocks noChangeArrowheads="1"/>
          </p:cNvSpPr>
          <p:nvPr/>
        </p:nvSpPr>
        <p:spPr bwMode="auto">
          <a:xfrm>
            <a:off x="684213" y="6165850"/>
            <a:ext cx="1905000" cy="457200"/>
          </a:xfrm>
          <a:prstGeom prst="rect">
            <a:avLst/>
          </a:prstGeom>
          <a:noFill/>
          <a:ln w="9525">
            <a:noFill/>
            <a:miter lim="800000"/>
            <a:headEnd/>
            <a:tailEnd/>
          </a:ln>
        </p:spPr>
        <p:txBody>
          <a:bodyPr lIns="91425" tIns="45700" rIns="91425" bIns="45700"/>
          <a:lstStyle/>
          <a:p>
            <a:pPr>
              <a:buClr>
                <a:srgbClr val="000000"/>
              </a:buClr>
              <a:buFont typeface="Arial" charset="0"/>
              <a:buNone/>
            </a:pPr>
            <a:endParaRPr lang="en-GB"/>
          </a:p>
          <a:p>
            <a:endParaRPr lang="en-GB"/>
          </a:p>
        </p:txBody>
      </p:sp>
      <p:sp>
        <p:nvSpPr>
          <p:cNvPr id="27650" name="Shape 118"/>
          <p:cNvSpPr txBox="1">
            <a:spLocks noGrp="1"/>
          </p:cNvSpPr>
          <p:nvPr>
            <p:ph type="title" idx="4294967295"/>
          </p:nvPr>
        </p:nvSpPr>
        <p:spPr>
          <a:xfrm>
            <a:off x="468710" y="596900"/>
            <a:ext cx="7967266" cy="1143000"/>
          </a:xfrm>
        </p:spPr>
        <p:txBody>
          <a:bodyPr tIns="45700" bIns="45700"/>
          <a:lstStyle/>
          <a:p>
            <a:pPr algn="ctr" eaLnBrk="1" hangingPunct="1">
              <a:buClr>
                <a:srgbClr val="000000"/>
              </a:buClr>
              <a:buSzPct val="25000"/>
            </a:pPr>
            <a:r>
              <a:rPr lang="en-US" sz="3600" b="1" dirty="0" smtClean="0">
                <a:latin typeface="Arial" charset="0"/>
                <a:cs typeface="Arial" charset="0"/>
              </a:rPr>
              <a:t>The Internet is a Place, Not a Thing</a:t>
            </a:r>
          </a:p>
        </p:txBody>
      </p:sp>
      <p:sp>
        <p:nvSpPr>
          <p:cNvPr id="27651" name="Shape 119"/>
          <p:cNvSpPr txBox="1">
            <a:spLocks noChangeArrowheads="1"/>
          </p:cNvSpPr>
          <p:nvPr/>
        </p:nvSpPr>
        <p:spPr bwMode="auto">
          <a:xfrm>
            <a:off x="149225" y="-26988"/>
            <a:ext cx="1428750" cy="1076326"/>
          </a:xfrm>
          <a:prstGeom prst="rect">
            <a:avLst/>
          </a:prstGeom>
          <a:noFill/>
          <a:ln w="9525">
            <a:noFill/>
            <a:miter lim="800000"/>
            <a:headEnd/>
            <a:tailEnd/>
          </a:ln>
        </p:spPr>
        <p:txBody>
          <a:bodyPr lIns="91425" tIns="45700" rIns="91425" bIns="45700"/>
          <a:lstStyle/>
          <a:p>
            <a:endParaRPr lang="en-GB" sz="2200"/>
          </a:p>
        </p:txBody>
      </p:sp>
      <p:sp>
        <p:nvSpPr>
          <p:cNvPr id="27652" name="Shape 120"/>
          <p:cNvSpPr txBox="1">
            <a:spLocks noChangeArrowheads="1"/>
          </p:cNvSpPr>
          <p:nvPr/>
        </p:nvSpPr>
        <p:spPr bwMode="auto">
          <a:xfrm>
            <a:off x="149225" y="-26988"/>
            <a:ext cx="1428750" cy="1076326"/>
          </a:xfrm>
          <a:prstGeom prst="rect">
            <a:avLst/>
          </a:prstGeom>
          <a:noFill/>
          <a:ln w="9525">
            <a:noFill/>
            <a:miter lim="800000"/>
            <a:headEnd/>
            <a:tailEnd/>
          </a:ln>
        </p:spPr>
        <p:txBody>
          <a:bodyPr lIns="91425" tIns="45700" rIns="91425" bIns="45700"/>
          <a:lstStyle/>
          <a:p>
            <a:endParaRPr lang="en-GB" sz="2200"/>
          </a:p>
        </p:txBody>
      </p:sp>
      <p:sp>
        <p:nvSpPr>
          <p:cNvPr id="27653" name="Shape 121"/>
          <p:cNvSpPr txBox="1">
            <a:spLocks noChangeArrowheads="1"/>
          </p:cNvSpPr>
          <p:nvPr/>
        </p:nvSpPr>
        <p:spPr bwMode="auto">
          <a:xfrm>
            <a:off x="-1188640" y="260648"/>
            <a:ext cx="1657350" cy="1247776"/>
          </a:xfrm>
          <a:prstGeom prst="rect">
            <a:avLst/>
          </a:prstGeom>
          <a:noFill/>
          <a:ln w="9525">
            <a:noFill/>
            <a:miter lim="800000"/>
            <a:headEnd/>
            <a:tailEnd/>
          </a:ln>
        </p:spPr>
        <p:txBody>
          <a:bodyPr lIns="91425" tIns="45700" rIns="91425" bIns="45700"/>
          <a:lstStyle/>
          <a:p>
            <a:endParaRPr lang="en-GB" sz="2200"/>
          </a:p>
        </p:txBody>
      </p:sp>
      <p:pic>
        <p:nvPicPr>
          <p:cNvPr id="27654" name="Shape 122"/>
          <p:cNvPicPr preferRelativeResize="0">
            <a:picLocks noChangeAspect="1" noChangeArrowheads="1"/>
          </p:cNvPicPr>
          <p:nvPr/>
        </p:nvPicPr>
        <p:blipFill>
          <a:blip r:embed="rId3"/>
          <a:srcRect/>
          <a:stretch>
            <a:fillRect/>
          </a:stretch>
        </p:blipFill>
        <p:spPr bwMode="auto">
          <a:xfrm>
            <a:off x="1331913" y="1773238"/>
            <a:ext cx="6192837" cy="4121150"/>
          </a:xfrm>
          <a:prstGeom prst="rect">
            <a:avLst/>
          </a:prstGeom>
          <a:noFill/>
          <a:ln w="9525">
            <a:noFill/>
            <a:miter lim="800000"/>
            <a:headEnd/>
            <a:tailEnd/>
          </a:ln>
        </p:spPr>
      </p:pic>
    </p:spTree>
    <p:extLst>
      <p:ext uri="{BB962C8B-B14F-4D97-AF65-F5344CB8AC3E}">
        <p14:creationId xmlns:p14="http://schemas.microsoft.com/office/powerpoint/2010/main" val="114332374"/>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hape 142"/>
          <p:cNvSpPr txBox="1">
            <a:spLocks noGrp="1"/>
          </p:cNvSpPr>
          <p:nvPr>
            <p:ph type="title"/>
          </p:nvPr>
        </p:nvSpPr>
        <p:spPr>
          <a:xfrm>
            <a:off x="684213" y="620713"/>
            <a:ext cx="7772400" cy="1143000"/>
          </a:xfrm>
        </p:spPr>
        <p:txBody>
          <a:bodyPr tIns="45700" bIns="45700"/>
          <a:lstStyle/>
          <a:p>
            <a:pPr algn="ctr" eaLnBrk="1" hangingPunct="1">
              <a:spcBef>
                <a:spcPct val="0"/>
              </a:spcBef>
              <a:spcAft>
                <a:spcPct val="0"/>
              </a:spcAft>
            </a:pPr>
            <a:r>
              <a:rPr lang="en-GB" sz="3600" b="1" dirty="0" smtClean="0">
                <a:latin typeface="Arial" charset="0"/>
                <a:cs typeface="Arial" charset="0"/>
                <a:hlinkClick r:id="rId3"/>
              </a:rPr>
              <a:t>Still Going Somewhere</a:t>
            </a:r>
            <a:endParaRPr lang="en-GB" sz="3600" b="1" dirty="0" smtClean="0">
              <a:latin typeface="Arial" charset="0"/>
              <a:cs typeface="Arial" charset="0"/>
            </a:endParaRPr>
          </a:p>
        </p:txBody>
      </p:sp>
      <p:pic>
        <p:nvPicPr>
          <p:cNvPr id="31747" name="Shape 144"/>
          <p:cNvPicPr preferRelativeResize="0">
            <a:picLocks noChangeAspect="1" noChangeArrowheads="1"/>
          </p:cNvPicPr>
          <p:nvPr/>
        </p:nvPicPr>
        <p:blipFill>
          <a:blip r:embed="rId4"/>
          <a:srcRect/>
          <a:stretch>
            <a:fillRect/>
          </a:stretch>
        </p:blipFill>
        <p:spPr bwMode="auto">
          <a:xfrm>
            <a:off x="2555776" y="1556792"/>
            <a:ext cx="3382962" cy="5173663"/>
          </a:xfrm>
          <a:prstGeom prst="rect">
            <a:avLst/>
          </a:prstGeom>
          <a:noFill/>
          <a:ln w="9525">
            <a:noFill/>
            <a:miter lim="800000"/>
            <a:headEnd/>
            <a:tailEnd/>
          </a:ln>
        </p:spPr>
      </p:pic>
    </p:spTree>
    <p:extLst>
      <p:ext uri="{BB962C8B-B14F-4D97-AF65-F5344CB8AC3E}">
        <p14:creationId xmlns:p14="http://schemas.microsoft.com/office/powerpoint/2010/main" val="2951179925"/>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50"/>
          <p:cNvSpPr txBox="1">
            <a:spLocks noGrp="1"/>
          </p:cNvSpPr>
          <p:nvPr>
            <p:ph type="title"/>
          </p:nvPr>
        </p:nvSpPr>
        <p:spPr>
          <a:xfrm>
            <a:off x="684213" y="620713"/>
            <a:ext cx="7772400" cy="1143000"/>
          </a:xfrm>
        </p:spPr>
        <p:txBody>
          <a:bodyPr tIns="45700" bIns="45700"/>
          <a:lstStyle/>
          <a:p>
            <a:pPr algn="ctr" eaLnBrk="1" hangingPunct="1">
              <a:spcBef>
                <a:spcPct val="0"/>
              </a:spcBef>
              <a:spcAft>
                <a:spcPct val="0"/>
              </a:spcAft>
              <a:buClr>
                <a:srgbClr val="000000"/>
              </a:buClr>
              <a:buSzPct val="25000"/>
            </a:pPr>
            <a:r>
              <a:rPr lang="en-US" sz="3600" b="1" dirty="0" smtClean="0">
                <a:latin typeface="Arial" charset="0"/>
                <a:cs typeface="Arial" charset="0"/>
              </a:rPr>
              <a:t>What Risks Face Our </a:t>
            </a:r>
            <a:r>
              <a:rPr lang="en-US" sz="3600" b="1" dirty="0">
                <a:latin typeface="Arial" charset="0"/>
                <a:cs typeface="Arial" charset="0"/>
              </a:rPr>
              <a:t>C</a:t>
            </a:r>
            <a:r>
              <a:rPr lang="en-US" sz="3600" b="1" dirty="0" smtClean="0">
                <a:latin typeface="Arial" charset="0"/>
                <a:cs typeface="Arial" charset="0"/>
              </a:rPr>
              <a:t>hildren and Young </a:t>
            </a:r>
            <a:r>
              <a:rPr lang="en-US" sz="3600" b="1" dirty="0">
                <a:latin typeface="Arial" charset="0"/>
                <a:cs typeface="Arial" charset="0"/>
              </a:rPr>
              <a:t>P</a:t>
            </a:r>
            <a:r>
              <a:rPr lang="en-US" sz="3600" b="1" dirty="0" smtClean="0">
                <a:latin typeface="Arial" charset="0"/>
                <a:cs typeface="Arial" charset="0"/>
              </a:rPr>
              <a:t>eople?</a:t>
            </a:r>
          </a:p>
        </p:txBody>
      </p:sp>
      <p:sp>
        <p:nvSpPr>
          <p:cNvPr id="151" name="Shape 151"/>
          <p:cNvSpPr txBox="1">
            <a:spLocks noGrp="1"/>
          </p:cNvSpPr>
          <p:nvPr>
            <p:ph type="body" idx="1"/>
          </p:nvPr>
        </p:nvSpPr>
        <p:spPr>
          <a:xfrm>
            <a:off x="400050" y="1989138"/>
            <a:ext cx="7772400" cy="4114800"/>
          </a:xfrm>
        </p:spPr>
        <p:txBody>
          <a:bodyPr tIns="45700" bIns="45700">
            <a:noAutofit/>
          </a:bodyPr>
          <a:lstStyle/>
          <a:p>
            <a:pPr indent="-342900" eaLnBrk="1" fontAlgn="auto" hangingPunct="1">
              <a:spcBef>
                <a:spcPts val="0"/>
              </a:spcBef>
              <a:buSzPct val="100000"/>
              <a:defRPr/>
            </a:pPr>
            <a:r>
              <a:rPr lang="en-US" sz="2400" dirty="0">
                <a:solidFill>
                  <a:schemeClr val="dk1"/>
                </a:solidFill>
                <a:sym typeface="Arial"/>
              </a:rPr>
              <a:t>Bullying</a:t>
            </a:r>
          </a:p>
          <a:p>
            <a:pPr indent="-342900" eaLnBrk="1" fontAlgn="auto" hangingPunct="1">
              <a:spcBef>
                <a:spcPts val="400"/>
              </a:spcBef>
              <a:buSzPct val="100000"/>
              <a:defRPr/>
            </a:pPr>
            <a:r>
              <a:rPr lang="en-US" sz="2400" dirty="0">
                <a:solidFill>
                  <a:schemeClr val="dk1"/>
                </a:solidFill>
                <a:sym typeface="Arial"/>
              </a:rPr>
              <a:t>Exploitation </a:t>
            </a:r>
            <a:r>
              <a:rPr lang="en-US" sz="2400" dirty="0" smtClean="0">
                <a:solidFill>
                  <a:schemeClr val="dk1"/>
                </a:solidFill>
                <a:sym typeface="Arial"/>
              </a:rPr>
              <a:t>– predatory </a:t>
            </a:r>
            <a:r>
              <a:rPr lang="en-US" sz="2400" dirty="0">
                <a:solidFill>
                  <a:schemeClr val="dk1"/>
                </a:solidFill>
                <a:sym typeface="Arial"/>
              </a:rPr>
              <a:t>behaviour</a:t>
            </a:r>
          </a:p>
          <a:p>
            <a:pPr indent="-342900" eaLnBrk="1" fontAlgn="auto" hangingPunct="1">
              <a:spcBef>
                <a:spcPts val="400"/>
              </a:spcBef>
              <a:buSzPct val="100000"/>
              <a:defRPr/>
            </a:pPr>
            <a:r>
              <a:rPr lang="en-US" sz="2400" dirty="0">
                <a:solidFill>
                  <a:schemeClr val="dk1"/>
                </a:solidFill>
                <a:sym typeface="Arial"/>
              </a:rPr>
              <a:t>Violence</a:t>
            </a:r>
          </a:p>
          <a:p>
            <a:pPr indent="-342900" eaLnBrk="1" fontAlgn="auto" hangingPunct="1">
              <a:spcBef>
                <a:spcPts val="400"/>
              </a:spcBef>
              <a:buSzPct val="100000"/>
              <a:defRPr/>
            </a:pPr>
            <a:r>
              <a:rPr lang="en-US" sz="2400" dirty="0">
                <a:solidFill>
                  <a:schemeClr val="dk1"/>
                </a:solidFill>
                <a:sym typeface="Arial"/>
              </a:rPr>
              <a:t>Abuse</a:t>
            </a:r>
          </a:p>
          <a:p>
            <a:pPr indent="-342900" eaLnBrk="1" fontAlgn="auto" hangingPunct="1">
              <a:spcBef>
                <a:spcPts val="400"/>
              </a:spcBef>
              <a:buSzPct val="100000"/>
              <a:defRPr/>
            </a:pPr>
            <a:r>
              <a:rPr lang="en-US" sz="2400" dirty="0">
                <a:solidFill>
                  <a:schemeClr val="dk1"/>
                </a:solidFill>
                <a:sym typeface="Arial"/>
              </a:rPr>
              <a:t>Blackmailed/coerced</a:t>
            </a:r>
          </a:p>
          <a:p>
            <a:pPr indent="-342900" eaLnBrk="1" fontAlgn="auto" hangingPunct="1">
              <a:spcBef>
                <a:spcPts val="400"/>
              </a:spcBef>
              <a:buSzPct val="100000"/>
              <a:defRPr/>
            </a:pPr>
            <a:r>
              <a:rPr lang="en-US" sz="2400" dirty="0">
                <a:solidFill>
                  <a:schemeClr val="dk1"/>
                </a:solidFill>
                <a:sym typeface="Arial"/>
              </a:rPr>
              <a:t>Left out</a:t>
            </a:r>
          </a:p>
          <a:p>
            <a:pPr indent="-342900" eaLnBrk="1" fontAlgn="auto" hangingPunct="1">
              <a:spcBef>
                <a:spcPts val="400"/>
              </a:spcBef>
              <a:buSzPct val="100000"/>
              <a:defRPr/>
            </a:pPr>
            <a:r>
              <a:rPr lang="en-US" sz="2400" dirty="0">
                <a:solidFill>
                  <a:schemeClr val="dk1"/>
                </a:solidFill>
                <a:sym typeface="Arial"/>
              </a:rPr>
              <a:t>Scammed – ripped off</a:t>
            </a:r>
          </a:p>
          <a:p>
            <a:pPr indent="-342900" eaLnBrk="1" fontAlgn="auto" hangingPunct="1">
              <a:spcBef>
                <a:spcPts val="400"/>
              </a:spcBef>
              <a:buSzPct val="100000"/>
              <a:defRPr/>
            </a:pPr>
            <a:r>
              <a:rPr lang="en-US" sz="2400" dirty="0">
                <a:solidFill>
                  <a:schemeClr val="dk1"/>
                </a:solidFill>
                <a:sym typeface="Arial"/>
              </a:rPr>
              <a:t>Gossip or lies </a:t>
            </a:r>
            <a:endParaRPr lang="en-US" sz="2400" dirty="0" smtClean="0">
              <a:solidFill>
                <a:schemeClr val="dk1"/>
              </a:solidFill>
              <a:sym typeface="Arial"/>
            </a:endParaRPr>
          </a:p>
          <a:p>
            <a:pPr marL="0" indent="0" eaLnBrk="1" fontAlgn="auto" hangingPunct="1">
              <a:spcBef>
                <a:spcPts val="400"/>
              </a:spcBef>
              <a:buSzPct val="100000"/>
              <a:buNone/>
              <a:defRPr/>
            </a:pPr>
            <a:endParaRPr lang="en-US" sz="2000" dirty="0">
              <a:solidFill>
                <a:schemeClr val="dk1"/>
              </a:solidFill>
              <a:sym typeface="Arial"/>
            </a:endParaRPr>
          </a:p>
          <a:p>
            <a:pPr marL="0" indent="0" eaLnBrk="1" fontAlgn="auto" hangingPunct="1">
              <a:spcBef>
                <a:spcPts val="400"/>
              </a:spcBef>
              <a:buSzPct val="100000"/>
              <a:buNone/>
              <a:defRPr/>
            </a:pPr>
            <a:r>
              <a:rPr lang="en-US" sz="2000" dirty="0" smtClean="0">
                <a:solidFill>
                  <a:schemeClr val="dk1"/>
                </a:solidFill>
                <a:sym typeface="Arial"/>
              </a:rPr>
              <a:t>Do these take place on–line, or face to face?</a:t>
            </a:r>
          </a:p>
          <a:p>
            <a:pPr marL="0" indent="0" eaLnBrk="1" fontAlgn="auto" hangingPunct="1">
              <a:spcBef>
                <a:spcPts val="400"/>
              </a:spcBef>
              <a:buSzPct val="100000"/>
              <a:buNone/>
              <a:defRPr/>
            </a:pPr>
            <a:endParaRPr lang="en-US" sz="2000" dirty="0">
              <a:solidFill>
                <a:schemeClr val="dk1"/>
              </a:solidFill>
              <a:sym typeface="Arial"/>
            </a:endParaRPr>
          </a:p>
        </p:txBody>
      </p:sp>
    </p:spTree>
    <p:extLst>
      <p:ext uri="{BB962C8B-B14F-4D97-AF65-F5344CB8AC3E}">
        <p14:creationId xmlns:p14="http://schemas.microsoft.com/office/powerpoint/2010/main" val="1097749853"/>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default">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3444</TotalTime>
  <Words>1426</Words>
  <Application>Microsoft Office PowerPoint</Application>
  <PresentationFormat>On-screen Show (4:3)</PresentationFormat>
  <Paragraphs>267</Paragraphs>
  <Slides>29</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MS PGothic</vt:lpstr>
      <vt:lpstr>Arial</vt:lpstr>
      <vt:lpstr>Courier New</vt:lpstr>
      <vt:lpstr>Times New Roman</vt:lpstr>
      <vt:lpstr>Wingdings</vt:lpstr>
      <vt:lpstr>default</vt:lpstr>
      <vt:lpstr>respectme, Scotland’s Anti-Bullying Service</vt:lpstr>
      <vt:lpstr>Training Aims</vt:lpstr>
      <vt:lpstr>What Do We Mean By Bullying?</vt:lpstr>
      <vt:lpstr>Bullying Behaviour Can Include:</vt:lpstr>
      <vt:lpstr>What is Online bullying?</vt:lpstr>
      <vt:lpstr>Communication…It’s good to talk!</vt:lpstr>
      <vt:lpstr>The Internet is a Place, Not a Thing</vt:lpstr>
      <vt:lpstr>Still Going Somewhere</vt:lpstr>
      <vt:lpstr>What Risks Face Our Children and Young People?</vt:lpstr>
      <vt:lpstr>How Do We Support Our Children To Be Safe Online?</vt:lpstr>
      <vt:lpstr>What Parents/Carers Need To Do</vt:lpstr>
      <vt:lpstr>And finally…</vt:lpstr>
      <vt:lpstr>Practical Session</vt:lpstr>
      <vt:lpstr>Where Are They Going?</vt:lpstr>
      <vt:lpstr>Facebook</vt:lpstr>
      <vt:lpstr>PowerPoint Presentation</vt:lpstr>
      <vt:lpstr>PowerPoint Presentation</vt:lpstr>
      <vt:lpstr>PowerPoint Presentation</vt:lpstr>
      <vt:lpstr>Instagram</vt:lpstr>
      <vt:lpstr>Instagram</vt:lpstr>
      <vt:lpstr>PowerPoint Presentation</vt:lpstr>
      <vt:lpstr>PowerPoint Presentation</vt:lpstr>
      <vt:lpstr>PowerPoint Presentation</vt:lpstr>
      <vt:lpstr>WhatsApp</vt:lpstr>
      <vt:lpstr>WhatsApp</vt:lpstr>
      <vt:lpstr>Twitter</vt:lpstr>
      <vt:lpstr>PowerPoint Presentation</vt:lpstr>
      <vt:lpstr>Internet Safety-Further Resources</vt:lpstr>
      <vt:lpstr>lisa.armstrong@respectme.org.uk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Derrick</dc:creator>
  <cp:lastModifiedBy>Susan McIntosh</cp:lastModifiedBy>
  <cp:revision>221</cp:revision>
  <cp:lastPrinted>2015-07-30T13:54:26Z</cp:lastPrinted>
  <dcterms:modified xsi:type="dcterms:W3CDTF">2016-06-01T11:04:58Z</dcterms:modified>
</cp:coreProperties>
</file>